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84" r:id="rId1"/>
  </p:sldMasterIdLst>
  <p:notesMasterIdLst>
    <p:notesMasterId r:id="rId20"/>
  </p:notes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43"/>
    <p:restoredTop sz="75902"/>
  </p:normalViewPr>
  <p:slideViewPr>
    <p:cSldViewPr snapToGrid="0" snapToObjects="1">
      <p:cViewPr varScale="1">
        <p:scale>
          <a:sx n="78" d="100"/>
          <a:sy n="78" d="100"/>
        </p:scale>
        <p:origin x="149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58DED1-8189-4D61-B422-8C7F7AA17431}" type="doc">
      <dgm:prSet loTypeId="urn:microsoft.com/office/officeart/2005/8/layout/hChevron3" loCatId="process" qsTypeId="urn:microsoft.com/office/officeart/2005/8/quickstyle/simple2" qsCatId="simple" csTypeId="urn:microsoft.com/office/officeart/2005/8/colors/colorful5" csCatId="colorful" phldr="1"/>
      <dgm:spPr/>
      <dgm:t>
        <a:bodyPr/>
        <a:lstStyle/>
        <a:p>
          <a:endParaRPr lang="en-US"/>
        </a:p>
      </dgm:t>
    </dgm:pt>
    <dgm:pt modelId="{8AF2BEA9-8AA7-4FAB-BFB4-490EC2C25A16}">
      <dgm:prSet/>
      <dgm:spPr/>
      <dgm:t>
        <a:bodyPr/>
        <a:lstStyle/>
        <a:p>
          <a:pPr>
            <a:lnSpc>
              <a:spcPct val="100000"/>
            </a:lnSpc>
          </a:pPr>
          <a:r>
            <a:rPr lang="en-US" b="1" dirty="0"/>
            <a:t>Remove unnecessary features</a:t>
          </a:r>
          <a:r>
            <a:rPr lang="en-US" dirty="0"/>
            <a:t>: </a:t>
          </a:r>
        </a:p>
      </dgm:t>
    </dgm:pt>
    <dgm:pt modelId="{F0079590-EFAD-4856-93EF-DA43DCE78D3D}" type="parTrans" cxnId="{B11C739D-BF52-4E5D-924D-35355BC6451C}">
      <dgm:prSet/>
      <dgm:spPr/>
      <dgm:t>
        <a:bodyPr/>
        <a:lstStyle/>
        <a:p>
          <a:endParaRPr lang="en-US"/>
        </a:p>
      </dgm:t>
    </dgm:pt>
    <dgm:pt modelId="{5E0A3F8D-792F-4064-B29A-3FA8744E86AB}" type="sibTrans" cxnId="{B11C739D-BF52-4E5D-924D-35355BC6451C}">
      <dgm:prSet/>
      <dgm:spPr/>
      <dgm:t>
        <a:bodyPr/>
        <a:lstStyle/>
        <a:p>
          <a:endParaRPr lang="en-US"/>
        </a:p>
      </dgm:t>
    </dgm:pt>
    <dgm:pt modelId="{4EDF1CC3-7782-4E31-9877-01C6FED7FB11}">
      <dgm:prSet/>
      <dgm:spPr/>
      <dgm:t>
        <a:bodyPr/>
        <a:lstStyle/>
        <a:p>
          <a:pPr>
            <a:lnSpc>
              <a:spcPct val="100000"/>
            </a:lnSpc>
          </a:pPr>
          <a:r>
            <a:rPr lang="en-US"/>
            <a:t>MOU</a:t>
          </a:r>
        </a:p>
      </dgm:t>
    </dgm:pt>
    <dgm:pt modelId="{6819EA62-E0F8-40E7-9278-215E20F3C9CA}" type="parTrans" cxnId="{14AF139F-A7F8-437C-9F6A-CE93BAC3163C}">
      <dgm:prSet/>
      <dgm:spPr/>
      <dgm:t>
        <a:bodyPr/>
        <a:lstStyle/>
        <a:p>
          <a:endParaRPr lang="en-US"/>
        </a:p>
      </dgm:t>
    </dgm:pt>
    <dgm:pt modelId="{609B129E-4C46-4877-88B8-35E2B022DB49}" type="sibTrans" cxnId="{14AF139F-A7F8-437C-9F6A-CE93BAC3163C}">
      <dgm:prSet/>
      <dgm:spPr/>
      <dgm:t>
        <a:bodyPr/>
        <a:lstStyle/>
        <a:p>
          <a:endParaRPr lang="en-US"/>
        </a:p>
      </dgm:t>
    </dgm:pt>
    <dgm:pt modelId="{81DB5216-7969-4758-8978-DEE4BF67D092}">
      <dgm:prSet/>
      <dgm:spPr/>
      <dgm:t>
        <a:bodyPr/>
        <a:lstStyle/>
        <a:p>
          <a:pPr>
            <a:lnSpc>
              <a:spcPct val="100000"/>
            </a:lnSpc>
          </a:pPr>
          <a:r>
            <a:rPr lang="en-US"/>
            <a:t>MOU Title</a:t>
          </a:r>
        </a:p>
      </dgm:t>
    </dgm:pt>
    <dgm:pt modelId="{BB821D35-49C9-438B-8571-B3FAC010DE87}" type="parTrans" cxnId="{EB6954EB-F509-47F5-BB48-DA041244E741}">
      <dgm:prSet/>
      <dgm:spPr/>
      <dgm:t>
        <a:bodyPr/>
        <a:lstStyle/>
        <a:p>
          <a:endParaRPr lang="en-US"/>
        </a:p>
      </dgm:t>
    </dgm:pt>
    <dgm:pt modelId="{A8B5EE30-73CB-4070-81D7-F57C52765087}" type="sibTrans" cxnId="{EB6954EB-F509-47F5-BB48-DA041244E741}">
      <dgm:prSet/>
      <dgm:spPr/>
      <dgm:t>
        <a:bodyPr/>
        <a:lstStyle/>
        <a:p>
          <a:endParaRPr lang="en-US"/>
        </a:p>
      </dgm:t>
    </dgm:pt>
    <dgm:pt modelId="{6579E71E-64AE-4B5A-92A2-3814FECD2E36}">
      <dgm:prSet/>
      <dgm:spPr/>
      <dgm:t>
        <a:bodyPr/>
        <a:lstStyle/>
        <a:p>
          <a:pPr>
            <a:lnSpc>
              <a:spcPct val="100000"/>
            </a:lnSpc>
          </a:pPr>
          <a:r>
            <a:rPr lang="en-US"/>
            <a:t>Title</a:t>
          </a:r>
        </a:p>
      </dgm:t>
    </dgm:pt>
    <dgm:pt modelId="{B09BC655-286A-4371-815D-DAB2E9162814}" type="parTrans" cxnId="{E6C1796E-B6AE-4AA3-AE43-56AEA9CB5BAE}">
      <dgm:prSet/>
      <dgm:spPr/>
      <dgm:t>
        <a:bodyPr/>
        <a:lstStyle/>
        <a:p>
          <a:endParaRPr lang="en-US"/>
        </a:p>
      </dgm:t>
    </dgm:pt>
    <dgm:pt modelId="{29967AB1-EBE8-4359-8FAC-9395E8955D98}" type="sibTrans" cxnId="{E6C1796E-B6AE-4AA3-AE43-56AEA9CB5BAE}">
      <dgm:prSet/>
      <dgm:spPr/>
      <dgm:t>
        <a:bodyPr/>
        <a:lstStyle/>
        <a:p>
          <a:endParaRPr lang="en-US"/>
        </a:p>
      </dgm:t>
    </dgm:pt>
    <dgm:pt modelId="{23A4B605-3FA5-452A-B980-F1829C9570C5}">
      <dgm:prSet/>
      <dgm:spPr/>
      <dgm:t>
        <a:bodyPr/>
        <a:lstStyle/>
        <a:p>
          <a:pPr>
            <a:lnSpc>
              <a:spcPct val="100000"/>
            </a:lnSpc>
          </a:pPr>
          <a:r>
            <a:rPr lang="en-US"/>
            <a:t>Department</a:t>
          </a:r>
        </a:p>
      </dgm:t>
    </dgm:pt>
    <dgm:pt modelId="{36637AD6-B479-4144-AE47-7E284DAAEF0A}" type="parTrans" cxnId="{04020C13-BEDF-4DE7-B7C7-9FABE4E7D434}">
      <dgm:prSet/>
      <dgm:spPr/>
      <dgm:t>
        <a:bodyPr/>
        <a:lstStyle/>
        <a:p>
          <a:endParaRPr lang="en-US"/>
        </a:p>
      </dgm:t>
    </dgm:pt>
    <dgm:pt modelId="{17B1BF6D-BEEE-46C8-B7DB-62E6449BF4B0}" type="sibTrans" cxnId="{04020C13-BEDF-4DE7-B7C7-9FABE4E7D434}">
      <dgm:prSet/>
      <dgm:spPr/>
      <dgm:t>
        <a:bodyPr/>
        <a:lstStyle/>
        <a:p>
          <a:endParaRPr lang="en-US"/>
        </a:p>
      </dgm:t>
    </dgm:pt>
    <dgm:pt modelId="{9DF157D2-D7E7-4980-A091-D0397E992F99}">
      <dgm:prSet/>
      <dgm:spPr/>
      <dgm:t>
        <a:bodyPr/>
        <a:lstStyle/>
        <a:p>
          <a:pPr>
            <a:lnSpc>
              <a:spcPct val="100000"/>
            </a:lnSpc>
          </a:pPr>
          <a:r>
            <a:rPr lang="en-US"/>
            <a:t>Record Number</a:t>
          </a:r>
        </a:p>
      </dgm:t>
    </dgm:pt>
    <dgm:pt modelId="{BD47FD8D-06D0-44E4-8C47-86947929BEE6}" type="parTrans" cxnId="{79771311-FDC4-409F-9A11-8A9B896F1153}">
      <dgm:prSet/>
      <dgm:spPr/>
      <dgm:t>
        <a:bodyPr/>
        <a:lstStyle/>
        <a:p>
          <a:endParaRPr lang="en-US"/>
        </a:p>
      </dgm:t>
    </dgm:pt>
    <dgm:pt modelId="{F01088C8-B095-4B9C-A209-EF92108D73FB}" type="sibTrans" cxnId="{79771311-FDC4-409F-9A11-8A9B896F1153}">
      <dgm:prSet/>
      <dgm:spPr/>
      <dgm:t>
        <a:bodyPr/>
        <a:lstStyle/>
        <a:p>
          <a:endParaRPr lang="en-US"/>
        </a:p>
      </dgm:t>
    </dgm:pt>
    <dgm:pt modelId="{955BAC33-3F9E-42AC-BA20-C5977CCF5810}">
      <dgm:prSet/>
      <dgm:spPr/>
      <dgm:t>
        <a:bodyPr/>
        <a:lstStyle/>
        <a:p>
          <a:pPr>
            <a:lnSpc>
              <a:spcPct val="100000"/>
            </a:lnSpc>
          </a:pPr>
          <a:r>
            <a:rPr lang="en-US"/>
            <a:t>POBP (&gt;50% missing)</a:t>
          </a:r>
        </a:p>
      </dgm:t>
    </dgm:pt>
    <dgm:pt modelId="{E86D0384-D696-46FB-BD45-03C51369EDA2}" type="parTrans" cxnId="{9DC23BF2-189C-4B74-B76D-86642D4A009A}">
      <dgm:prSet/>
      <dgm:spPr/>
      <dgm:t>
        <a:bodyPr/>
        <a:lstStyle/>
        <a:p>
          <a:endParaRPr lang="en-US"/>
        </a:p>
      </dgm:t>
    </dgm:pt>
    <dgm:pt modelId="{B730079A-80FF-4825-A1BD-C2AC51E1DC03}" type="sibTrans" cxnId="{9DC23BF2-189C-4B74-B76D-86642D4A009A}">
      <dgm:prSet/>
      <dgm:spPr/>
      <dgm:t>
        <a:bodyPr/>
        <a:lstStyle/>
        <a:p>
          <a:endParaRPr lang="en-US"/>
        </a:p>
      </dgm:t>
    </dgm:pt>
    <dgm:pt modelId="{3A5F3351-2DD5-4E7A-A938-2CC5EE6FE083}">
      <dgm:prSet/>
      <dgm:spPr/>
      <dgm:t>
        <a:bodyPr/>
        <a:lstStyle/>
        <a:p>
          <a:pPr>
            <a:lnSpc>
              <a:spcPct val="100000"/>
            </a:lnSpc>
          </a:pPr>
          <a:r>
            <a:rPr lang="en-US" b="1" dirty="0"/>
            <a:t>Simple data imputation</a:t>
          </a:r>
          <a:r>
            <a:rPr lang="en-US" dirty="0"/>
            <a:t>:</a:t>
          </a:r>
        </a:p>
      </dgm:t>
    </dgm:pt>
    <dgm:pt modelId="{45D9CA14-206D-4763-98B1-4C84FB3A8B25}" type="parTrans" cxnId="{E5FFBBA8-03DB-490C-912E-F2F5D9C6E042}">
      <dgm:prSet/>
      <dgm:spPr/>
      <dgm:t>
        <a:bodyPr/>
        <a:lstStyle/>
        <a:p>
          <a:endParaRPr lang="en-US"/>
        </a:p>
      </dgm:t>
    </dgm:pt>
    <dgm:pt modelId="{C3D4C254-A85F-437A-AA99-175C453C3C1A}" type="sibTrans" cxnId="{E5FFBBA8-03DB-490C-912E-F2F5D9C6E042}">
      <dgm:prSet/>
      <dgm:spPr/>
      <dgm:t>
        <a:bodyPr/>
        <a:lstStyle/>
        <a:p>
          <a:endParaRPr lang="en-US"/>
        </a:p>
      </dgm:t>
    </dgm:pt>
    <dgm:pt modelId="{89ECF248-6974-42EF-9BBC-5DC2E41F984B}">
      <dgm:prSet/>
      <dgm:spPr/>
      <dgm:t>
        <a:bodyPr/>
        <a:lstStyle/>
        <a:p>
          <a:pPr>
            <a:lnSpc>
              <a:spcPct val="100000"/>
            </a:lnSpc>
          </a:pPr>
          <a:r>
            <a:rPr lang="en-US"/>
            <a:t>P_dep: mean</a:t>
          </a:r>
        </a:p>
      </dgm:t>
    </dgm:pt>
    <dgm:pt modelId="{A9B44778-72BC-4B75-8B36-FA674DB652D0}" type="parTrans" cxnId="{7FFC7EFD-D962-4153-9A44-A57FB6FBA2B7}">
      <dgm:prSet/>
      <dgm:spPr/>
      <dgm:t>
        <a:bodyPr/>
        <a:lstStyle/>
        <a:p>
          <a:endParaRPr lang="en-US"/>
        </a:p>
      </dgm:t>
    </dgm:pt>
    <dgm:pt modelId="{F718E2BD-4E92-452E-A462-51BB14BCAC7A}" type="sibTrans" cxnId="{7FFC7EFD-D962-4153-9A44-A57FB6FBA2B7}">
      <dgm:prSet/>
      <dgm:spPr/>
      <dgm:t>
        <a:bodyPr/>
        <a:lstStyle/>
        <a:p>
          <a:endParaRPr lang="en-US"/>
        </a:p>
      </dgm:t>
    </dgm:pt>
    <dgm:pt modelId="{C66DD8B3-B25D-4B87-850D-B521594D842E}">
      <dgm:prSet/>
      <dgm:spPr/>
      <dgm:t>
        <a:bodyPr/>
        <a:lstStyle/>
        <a:p>
          <a:pPr>
            <a:lnSpc>
              <a:spcPct val="100000"/>
            </a:lnSpc>
          </a:pPr>
          <a:r>
            <a:rPr lang="en-US"/>
            <a:t>Rate: mean</a:t>
          </a:r>
        </a:p>
      </dgm:t>
    </dgm:pt>
    <dgm:pt modelId="{32E2967C-80BF-434C-8139-FE324428E072}" type="parTrans" cxnId="{9760EAD0-E0D4-4522-B24C-7FD1811633B5}">
      <dgm:prSet/>
      <dgm:spPr/>
      <dgm:t>
        <a:bodyPr/>
        <a:lstStyle/>
        <a:p>
          <a:endParaRPr lang="en-US"/>
        </a:p>
      </dgm:t>
    </dgm:pt>
    <dgm:pt modelId="{7501892D-9C86-4C4D-93EE-8CD5A29C7C38}" type="sibTrans" cxnId="{9760EAD0-E0D4-4522-B24C-7FD1811633B5}">
      <dgm:prSet/>
      <dgm:spPr/>
      <dgm:t>
        <a:bodyPr/>
        <a:lstStyle/>
        <a:p>
          <a:endParaRPr lang="en-US"/>
        </a:p>
      </dgm:t>
    </dgm:pt>
    <dgm:pt modelId="{C994C8CD-B59D-4635-ABD4-8DA254874525}">
      <dgm:prSet/>
      <dgm:spPr/>
      <dgm:t>
        <a:bodyPr/>
        <a:lstStyle/>
        <a:p>
          <a:pPr>
            <a:lnSpc>
              <a:spcPct val="100000"/>
            </a:lnSpc>
          </a:pPr>
          <a:r>
            <a:rPr lang="en-US"/>
            <a:t>O_pay: median</a:t>
          </a:r>
        </a:p>
      </dgm:t>
    </dgm:pt>
    <dgm:pt modelId="{EFFB91C9-0DD2-477D-96AE-199E0F874AE1}" type="parTrans" cxnId="{788BDD8A-A9D3-4CE8-A82F-BA5A18F49FF2}">
      <dgm:prSet/>
      <dgm:spPr/>
      <dgm:t>
        <a:bodyPr/>
        <a:lstStyle/>
        <a:p>
          <a:endParaRPr lang="en-US"/>
        </a:p>
      </dgm:t>
    </dgm:pt>
    <dgm:pt modelId="{5AFF3A7F-A20A-4CF2-8CF1-622795547D78}" type="sibTrans" cxnId="{788BDD8A-A9D3-4CE8-A82F-BA5A18F49FF2}">
      <dgm:prSet/>
      <dgm:spPr/>
      <dgm:t>
        <a:bodyPr/>
        <a:lstStyle/>
        <a:p>
          <a:endParaRPr lang="en-US"/>
        </a:p>
      </dgm:t>
    </dgm:pt>
    <dgm:pt modelId="{40496557-FD25-4E90-ADB2-6E2266B78233}">
      <dgm:prSet/>
      <dgm:spPr/>
      <dgm:t>
        <a:bodyPr/>
        <a:lstStyle/>
        <a:p>
          <a:pPr>
            <a:lnSpc>
              <a:spcPct val="100000"/>
            </a:lnSpc>
          </a:pPr>
          <a:r>
            <a:rPr lang="en-US"/>
            <a:t>Benefit: impute as “-1”</a:t>
          </a:r>
        </a:p>
      </dgm:t>
    </dgm:pt>
    <dgm:pt modelId="{456C2EA1-DCC9-4B9B-9064-D97F9677A80B}" type="parTrans" cxnId="{A2C94707-5A1C-4B8E-851C-4579E20C242F}">
      <dgm:prSet/>
      <dgm:spPr/>
      <dgm:t>
        <a:bodyPr/>
        <a:lstStyle/>
        <a:p>
          <a:endParaRPr lang="en-US"/>
        </a:p>
      </dgm:t>
    </dgm:pt>
    <dgm:pt modelId="{EA429D12-ABE4-497A-8A22-0CBA72907595}" type="sibTrans" cxnId="{A2C94707-5A1C-4B8E-851C-4579E20C242F}">
      <dgm:prSet/>
      <dgm:spPr/>
      <dgm:t>
        <a:bodyPr/>
        <a:lstStyle/>
        <a:p>
          <a:endParaRPr lang="en-US"/>
        </a:p>
      </dgm:t>
    </dgm:pt>
    <dgm:pt modelId="{7566D0DE-F30F-4780-9A03-965120E7CF33}">
      <dgm:prSet/>
      <dgm:spPr/>
      <dgm:t>
        <a:bodyPr/>
        <a:lstStyle/>
        <a:p>
          <a:pPr>
            <a:lnSpc>
              <a:spcPct val="100000"/>
            </a:lnSpc>
          </a:pPr>
          <a:r>
            <a:rPr lang="en-US"/>
            <a:t>P_grade: impute as “-1”</a:t>
          </a:r>
        </a:p>
      </dgm:t>
    </dgm:pt>
    <dgm:pt modelId="{C268911F-2872-4D8E-898E-3C61FA7565C1}" type="parTrans" cxnId="{E6EC24A8-E3F4-46C1-96EF-786D2F38C6ED}">
      <dgm:prSet/>
      <dgm:spPr/>
      <dgm:t>
        <a:bodyPr/>
        <a:lstStyle/>
        <a:p>
          <a:endParaRPr lang="en-US"/>
        </a:p>
      </dgm:t>
    </dgm:pt>
    <dgm:pt modelId="{0F57D015-2495-4147-8CAA-D2506223C273}" type="sibTrans" cxnId="{E6EC24A8-E3F4-46C1-96EF-786D2F38C6ED}">
      <dgm:prSet/>
      <dgm:spPr/>
      <dgm:t>
        <a:bodyPr/>
        <a:lstStyle/>
        <a:p>
          <a:endParaRPr lang="en-US"/>
        </a:p>
      </dgm:t>
    </dgm:pt>
    <dgm:pt modelId="{5759FB8B-2A59-49F4-BA68-A2C0A59BA1BF}">
      <dgm:prSet/>
      <dgm:spPr/>
      <dgm:t>
        <a:bodyPr/>
        <a:lstStyle/>
        <a:p>
          <a:pPr>
            <a:lnSpc>
              <a:spcPct val="100000"/>
            </a:lnSpc>
          </a:pPr>
          <a:r>
            <a:rPr lang="en-US"/>
            <a:t>Lum sum pay: impute as “0”</a:t>
          </a:r>
        </a:p>
      </dgm:t>
    </dgm:pt>
    <dgm:pt modelId="{7091EC3C-8023-4190-BB77-DD749D1CAD24}" type="parTrans" cxnId="{B9CB095E-591B-43FC-BE9F-ECDBB982E2B4}">
      <dgm:prSet/>
      <dgm:spPr/>
      <dgm:t>
        <a:bodyPr/>
        <a:lstStyle/>
        <a:p>
          <a:endParaRPr lang="en-US"/>
        </a:p>
      </dgm:t>
    </dgm:pt>
    <dgm:pt modelId="{C97F79EB-DADC-4D63-A373-C44588A26630}" type="sibTrans" cxnId="{B9CB095E-591B-43FC-BE9F-ECDBB982E2B4}">
      <dgm:prSet/>
      <dgm:spPr/>
      <dgm:t>
        <a:bodyPr/>
        <a:lstStyle/>
        <a:p>
          <a:endParaRPr lang="en-US"/>
        </a:p>
      </dgm:t>
    </dgm:pt>
    <dgm:pt modelId="{D6C247C1-A619-4062-A0E7-DF6E5575329C}">
      <dgm:prSet/>
      <dgm:spPr/>
      <dgm:t>
        <a:bodyPr/>
        <a:lstStyle/>
        <a:p>
          <a:pPr>
            <a:lnSpc>
              <a:spcPct val="100000"/>
            </a:lnSpc>
          </a:pPr>
          <a:r>
            <a:rPr lang="en-US" b="1" dirty="0"/>
            <a:t>Save preprocessed data to pickle file </a:t>
          </a:r>
        </a:p>
      </dgm:t>
    </dgm:pt>
    <dgm:pt modelId="{6DE3276E-E7EA-4748-8B88-CB821DB99264}" type="parTrans" cxnId="{DD2D3139-80BB-41DC-8515-A1E70B9989FE}">
      <dgm:prSet/>
      <dgm:spPr/>
      <dgm:t>
        <a:bodyPr/>
        <a:lstStyle/>
        <a:p>
          <a:endParaRPr lang="en-US"/>
        </a:p>
      </dgm:t>
    </dgm:pt>
    <dgm:pt modelId="{2EFF2632-1623-4698-A3C6-F695BC7D3758}" type="sibTrans" cxnId="{DD2D3139-80BB-41DC-8515-A1E70B9989FE}">
      <dgm:prSet/>
      <dgm:spPr/>
      <dgm:t>
        <a:bodyPr/>
        <a:lstStyle/>
        <a:p>
          <a:endParaRPr lang="en-US"/>
        </a:p>
      </dgm:t>
    </dgm:pt>
    <dgm:pt modelId="{3031F5F9-8444-324C-BC17-D7C6CAA64C4B}" type="pres">
      <dgm:prSet presAssocID="{D158DED1-8189-4D61-B422-8C7F7AA17431}" presName="Name0" presStyleCnt="0">
        <dgm:presLayoutVars>
          <dgm:dir/>
          <dgm:resizeHandles val="exact"/>
        </dgm:presLayoutVars>
      </dgm:prSet>
      <dgm:spPr/>
    </dgm:pt>
    <dgm:pt modelId="{1352942C-687F-DE43-BAD3-DBBE9B62D171}" type="pres">
      <dgm:prSet presAssocID="{8AF2BEA9-8AA7-4FAB-BFB4-490EC2C25A16}" presName="parAndChTx" presStyleLbl="node1" presStyleIdx="0" presStyleCnt="3">
        <dgm:presLayoutVars>
          <dgm:bulletEnabled val="1"/>
        </dgm:presLayoutVars>
      </dgm:prSet>
      <dgm:spPr/>
    </dgm:pt>
    <dgm:pt modelId="{5B1944CA-499C-0448-ABA3-C16D3BA4156F}" type="pres">
      <dgm:prSet presAssocID="{5E0A3F8D-792F-4064-B29A-3FA8744E86AB}" presName="parAndChSpace" presStyleCnt="0"/>
      <dgm:spPr/>
    </dgm:pt>
    <dgm:pt modelId="{275DD1C8-57D3-FB4C-92B9-F503E2CBC905}" type="pres">
      <dgm:prSet presAssocID="{3A5F3351-2DD5-4E7A-A938-2CC5EE6FE083}" presName="parAndChTx" presStyleLbl="node1" presStyleIdx="1" presStyleCnt="3">
        <dgm:presLayoutVars>
          <dgm:bulletEnabled val="1"/>
        </dgm:presLayoutVars>
      </dgm:prSet>
      <dgm:spPr/>
    </dgm:pt>
    <dgm:pt modelId="{C7352E86-FAAD-BA49-AE1A-296217ECDE41}" type="pres">
      <dgm:prSet presAssocID="{C3D4C254-A85F-437A-AA99-175C453C3C1A}" presName="parAndChSpace" presStyleCnt="0"/>
      <dgm:spPr/>
    </dgm:pt>
    <dgm:pt modelId="{5176A991-0E69-A345-B02E-84E41D481DA4}" type="pres">
      <dgm:prSet presAssocID="{D6C247C1-A619-4062-A0E7-DF6E5575329C}" presName="parAndChTx" presStyleLbl="node1" presStyleIdx="2" presStyleCnt="3">
        <dgm:presLayoutVars>
          <dgm:bulletEnabled val="1"/>
        </dgm:presLayoutVars>
      </dgm:prSet>
      <dgm:spPr/>
    </dgm:pt>
  </dgm:ptLst>
  <dgm:cxnLst>
    <dgm:cxn modelId="{A2C94707-5A1C-4B8E-851C-4579E20C242F}" srcId="{3A5F3351-2DD5-4E7A-A938-2CC5EE6FE083}" destId="{40496557-FD25-4E90-ADB2-6E2266B78233}" srcOrd="3" destOrd="0" parTransId="{456C2EA1-DCC9-4B9B-9064-D97F9677A80B}" sibTransId="{EA429D12-ABE4-497A-8A22-0CBA72907595}"/>
    <dgm:cxn modelId="{79771311-FDC4-409F-9A11-8A9B896F1153}" srcId="{8AF2BEA9-8AA7-4FAB-BFB4-490EC2C25A16}" destId="{9DF157D2-D7E7-4980-A091-D0397E992F99}" srcOrd="4" destOrd="0" parTransId="{BD47FD8D-06D0-44E4-8C47-86947929BEE6}" sibTransId="{F01088C8-B095-4B9C-A209-EF92108D73FB}"/>
    <dgm:cxn modelId="{04020C13-BEDF-4DE7-B7C7-9FABE4E7D434}" srcId="{8AF2BEA9-8AA7-4FAB-BFB4-490EC2C25A16}" destId="{23A4B605-3FA5-452A-B980-F1829C9570C5}" srcOrd="3" destOrd="0" parTransId="{36637AD6-B479-4144-AE47-7E284DAAEF0A}" sibTransId="{17B1BF6D-BEEE-46C8-B7DB-62E6449BF4B0}"/>
    <dgm:cxn modelId="{78502116-F124-A445-99EA-F1FA9C4F3E3D}" type="presOf" srcId="{C66DD8B3-B25D-4B87-850D-B521594D842E}" destId="{275DD1C8-57D3-FB4C-92B9-F503E2CBC905}" srcOrd="0" destOrd="2" presId="urn:microsoft.com/office/officeart/2005/8/layout/hChevron3"/>
    <dgm:cxn modelId="{DD2D3139-80BB-41DC-8515-A1E70B9989FE}" srcId="{D158DED1-8189-4D61-B422-8C7F7AA17431}" destId="{D6C247C1-A619-4062-A0E7-DF6E5575329C}" srcOrd="2" destOrd="0" parTransId="{6DE3276E-E7EA-4748-8B88-CB821DB99264}" sibTransId="{2EFF2632-1623-4698-A3C6-F695BC7D3758}"/>
    <dgm:cxn modelId="{781C9E43-8794-104D-BD57-880354C979D7}" type="presOf" srcId="{23A4B605-3FA5-452A-B980-F1829C9570C5}" destId="{1352942C-687F-DE43-BAD3-DBBE9B62D171}" srcOrd="0" destOrd="4" presId="urn:microsoft.com/office/officeart/2005/8/layout/hChevron3"/>
    <dgm:cxn modelId="{B9CB095E-591B-43FC-BE9F-ECDBB982E2B4}" srcId="{3A5F3351-2DD5-4E7A-A938-2CC5EE6FE083}" destId="{5759FB8B-2A59-49F4-BA68-A2C0A59BA1BF}" srcOrd="5" destOrd="0" parTransId="{7091EC3C-8023-4190-BB77-DD749D1CAD24}" sibTransId="{C97F79EB-DADC-4D63-A373-C44588A26630}"/>
    <dgm:cxn modelId="{3271965E-7001-6945-A36A-D19AA4694826}" type="presOf" srcId="{81DB5216-7969-4758-8978-DEE4BF67D092}" destId="{1352942C-687F-DE43-BAD3-DBBE9B62D171}" srcOrd="0" destOrd="2" presId="urn:microsoft.com/office/officeart/2005/8/layout/hChevron3"/>
    <dgm:cxn modelId="{9703A362-667C-CB40-ADC0-C7DF2C677BDA}" type="presOf" srcId="{D6C247C1-A619-4062-A0E7-DF6E5575329C}" destId="{5176A991-0E69-A345-B02E-84E41D481DA4}" srcOrd="0" destOrd="0" presId="urn:microsoft.com/office/officeart/2005/8/layout/hChevron3"/>
    <dgm:cxn modelId="{F434F56B-41C0-8343-86B1-8E97DE36ABFE}" type="presOf" srcId="{89ECF248-6974-42EF-9BBC-5DC2E41F984B}" destId="{275DD1C8-57D3-FB4C-92B9-F503E2CBC905}" srcOrd="0" destOrd="1" presId="urn:microsoft.com/office/officeart/2005/8/layout/hChevron3"/>
    <dgm:cxn modelId="{38516F6D-1F76-5A46-BBCC-36F9958F5474}" type="presOf" srcId="{4EDF1CC3-7782-4E31-9877-01C6FED7FB11}" destId="{1352942C-687F-DE43-BAD3-DBBE9B62D171}" srcOrd="0" destOrd="1" presId="urn:microsoft.com/office/officeart/2005/8/layout/hChevron3"/>
    <dgm:cxn modelId="{E6C1796E-B6AE-4AA3-AE43-56AEA9CB5BAE}" srcId="{8AF2BEA9-8AA7-4FAB-BFB4-490EC2C25A16}" destId="{6579E71E-64AE-4B5A-92A2-3814FECD2E36}" srcOrd="2" destOrd="0" parTransId="{B09BC655-286A-4371-815D-DAB2E9162814}" sibTransId="{29967AB1-EBE8-4359-8FAC-9395E8955D98}"/>
    <dgm:cxn modelId="{788BDD8A-A9D3-4CE8-A82F-BA5A18F49FF2}" srcId="{3A5F3351-2DD5-4E7A-A938-2CC5EE6FE083}" destId="{C994C8CD-B59D-4635-ABD4-8DA254874525}" srcOrd="2" destOrd="0" parTransId="{EFFB91C9-0DD2-477D-96AE-199E0F874AE1}" sibTransId="{5AFF3A7F-A20A-4CF2-8CF1-622795547D78}"/>
    <dgm:cxn modelId="{FFDC218E-6641-0C41-8026-C90EB7D0222F}" type="presOf" srcId="{D158DED1-8189-4D61-B422-8C7F7AA17431}" destId="{3031F5F9-8444-324C-BC17-D7C6CAA64C4B}" srcOrd="0" destOrd="0" presId="urn:microsoft.com/office/officeart/2005/8/layout/hChevron3"/>
    <dgm:cxn modelId="{628DA195-A303-1D45-AF4D-06CB51A1FE50}" type="presOf" srcId="{9DF157D2-D7E7-4980-A091-D0397E992F99}" destId="{1352942C-687F-DE43-BAD3-DBBE9B62D171}" srcOrd="0" destOrd="5" presId="urn:microsoft.com/office/officeart/2005/8/layout/hChevron3"/>
    <dgm:cxn modelId="{B11C739D-BF52-4E5D-924D-35355BC6451C}" srcId="{D158DED1-8189-4D61-B422-8C7F7AA17431}" destId="{8AF2BEA9-8AA7-4FAB-BFB4-490EC2C25A16}" srcOrd="0" destOrd="0" parTransId="{F0079590-EFAD-4856-93EF-DA43DCE78D3D}" sibTransId="{5E0A3F8D-792F-4064-B29A-3FA8744E86AB}"/>
    <dgm:cxn modelId="{14AF139F-A7F8-437C-9F6A-CE93BAC3163C}" srcId="{8AF2BEA9-8AA7-4FAB-BFB4-490EC2C25A16}" destId="{4EDF1CC3-7782-4E31-9877-01C6FED7FB11}" srcOrd="0" destOrd="0" parTransId="{6819EA62-E0F8-40E7-9278-215E20F3C9CA}" sibTransId="{609B129E-4C46-4877-88B8-35E2B022DB49}"/>
    <dgm:cxn modelId="{E6EC24A8-E3F4-46C1-96EF-786D2F38C6ED}" srcId="{3A5F3351-2DD5-4E7A-A938-2CC5EE6FE083}" destId="{7566D0DE-F30F-4780-9A03-965120E7CF33}" srcOrd="4" destOrd="0" parTransId="{C268911F-2872-4D8E-898E-3C61FA7565C1}" sibTransId="{0F57D015-2495-4147-8CAA-D2506223C273}"/>
    <dgm:cxn modelId="{E5FFBBA8-03DB-490C-912E-F2F5D9C6E042}" srcId="{D158DED1-8189-4D61-B422-8C7F7AA17431}" destId="{3A5F3351-2DD5-4E7A-A938-2CC5EE6FE083}" srcOrd="1" destOrd="0" parTransId="{45D9CA14-206D-4763-98B1-4C84FB3A8B25}" sibTransId="{C3D4C254-A85F-437A-AA99-175C453C3C1A}"/>
    <dgm:cxn modelId="{B32682AD-1D68-CC46-AFB3-0039682D8811}" type="presOf" srcId="{40496557-FD25-4E90-ADB2-6E2266B78233}" destId="{275DD1C8-57D3-FB4C-92B9-F503E2CBC905}" srcOrd="0" destOrd="4" presId="urn:microsoft.com/office/officeart/2005/8/layout/hChevron3"/>
    <dgm:cxn modelId="{6404CCBF-8BAE-254A-88BE-B941945B0AF5}" type="presOf" srcId="{8AF2BEA9-8AA7-4FAB-BFB4-490EC2C25A16}" destId="{1352942C-687F-DE43-BAD3-DBBE9B62D171}" srcOrd="0" destOrd="0" presId="urn:microsoft.com/office/officeart/2005/8/layout/hChevron3"/>
    <dgm:cxn modelId="{7B685AC5-71F9-0744-B900-4A8C502CD07F}" type="presOf" srcId="{7566D0DE-F30F-4780-9A03-965120E7CF33}" destId="{275DD1C8-57D3-FB4C-92B9-F503E2CBC905}" srcOrd="0" destOrd="5" presId="urn:microsoft.com/office/officeart/2005/8/layout/hChevron3"/>
    <dgm:cxn modelId="{9643E4C6-88A0-624E-8B7C-8DB0222C6A0B}" type="presOf" srcId="{6579E71E-64AE-4B5A-92A2-3814FECD2E36}" destId="{1352942C-687F-DE43-BAD3-DBBE9B62D171}" srcOrd="0" destOrd="3" presId="urn:microsoft.com/office/officeart/2005/8/layout/hChevron3"/>
    <dgm:cxn modelId="{695B80CD-E5B9-844C-81D3-D2151FCCD69C}" type="presOf" srcId="{5759FB8B-2A59-49F4-BA68-A2C0A59BA1BF}" destId="{275DD1C8-57D3-FB4C-92B9-F503E2CBC905}" srcOrd="0" destOrd="6" presId="urn:microsoft.com/office/officeart/2005/8/layout/hChevron3"/>
    <dgm:cxn modelId="{1A8E21CF-B0A9-1A4C-BBDF-6492F682C3A8}" type="presOf" srcId="{C994C8CD-B59D-4635-ABD4-8DA254874525}" destId="{275DD1C8-57D3-FB4C-92B9-F503E2CBC905}" srcOrd="0" destOrd="3" presId="urn:microsoft.com/office/officeart/2005/8/layout/hChevron3"/>
    <dgm:cxn modelId="{9760EAD0-E0D4-4522-B24C-7FD1811633B5}" srcId="{3A5F3351-2DD5-4E7A-A938-2CC5EE6FE083}" destId="{C66DD8B3-B25D-4B87-850D-B521594D842E}" srcOrd="1" destOrd="0" parTransId="{32E2967C-80BF-434C-8139-FE324428E072}" sibTransId="{7501892D-9C86-4C4D-93EE-8CD5A29C7C38}"/>
    <dgm:cxn modelId="{CDB0A7D6-CDD3-8347-BBAB-C6882482B013}" type="presOf" srcId="{3A5F3351-2DD5-4E7A-A938-2CC5EE6FE083}" destId="{275DD1C8-57D3-FB4C-92B9-F503E2CBC905}" srcOrd="0" destOrd="0" presId="urn:microsoft.com/office/officeart/2005/8/layout/hChevron3"/>
    <dgm:cxn modelId="{7547EFE3-4702-794B-8FA3-EE0F1F409A50}" type="presOf" srcId="{955BAC33-3F9E-42AC-BA20-C5977CCF5810}" destId="{1352942C-687F-DE43-BAD3-DBBE9B62D171}" srcOrd="0" destOrd="6" presId="urn:microsoft.com/office/officeart/2005/8/layout/hChevron3"/>
    <dgm:cxn modelId="{EB6954EB-F509-47F5-BB48-DA041244E741}" srcId="{8AF2BEA9-8AA7-4FAB-BFB4-490EC2C25A16}" destId="{81DB5216-7969-4758-8978-DEE4BF67D092}" srcOrd="1" destOrd="0" parTransId="{BB821D35-49C9-438B-8571-B3FAC010DE87}" sibTransId="{A8B5EE30-73CB-4070-81D7-F57C52765087}"/>
    <dgm:cxn modelId="{9DC23BF2-189C-4B74-B76D-86642D4A009A}" srcId="{8AF2BEA9-8AA7-4FAB-BFB4-490EC2C25A16}" destId="{955BAC33-3F9E-42AC-BA20-C5977CCF5810}" srcOrd="5" destOrd="0" parTransId="{E86D0384-D696-46FB-BD45-03C51369EDA2}" sibTransId="{B730079A-80FF-4825-A1BD-C2AC51E1DC03}"/>
    <dgm:cxn modelId="{7FFC7EFD-D962-4153-9A44-A57FB6FBA2B7}" srcId="{3A5F3351-2DD5-4E7A-A938-2CC5EE6FE083}" destId="{89ECF248-6974-42EF-9BBC-5DC2E41F984B}" srcOrd="0" destOrd="0" parTransId="{A9B44778-72BC-4B75-8B36-FA674DB652D0}" sibTransId="{F718E2BD-4E92-452E-A462-51BB14BCAC7A}"/>
    <dgm:cxn modelId="{A0E6FF83-EC67-2140-A948-E84245C769AF}" type="presParOf" srcId="{3031F5F9-8444-324C-BC17-D7C6CAA64C4B}" destId="{1352942C-687F-DE43-BAD3-DBBE9B62D171}" srcOrd="0" destOrd="0" presId="urn:microsoft.com/office/officeart/2005/8/layout/hChevron3"/>
    <dgm:cxn modelId="{9D9972A3-25E9-3B4C-9639-5453B25ADC5C}" type="presParOf" srcId="{3031F5F9-8444-324C-BC17-D7C6CAA64C4B}" destId="{5B1944CA-499C-0448-ABA3-C16D3BA4156F}" srcOrd="1" destOrd="0" presId="urn:microsoft.com/office/officeart/2005/8/layout/hChevron3"/>
    <dgm:cxn modelId="{69F48B8F-3406-724F-A5B6-AD20EA7051BD}" type="presParOf" srcId="{3031F5F9-8444-324C-BC17-D7C6CAA64C4B}" destId="{275DD1C8-57D3-FB4C-92B9-F503E2CBC905}" srcOrd="2" destOrd="0" presId="urn:microsoft.com/office/officeart/2005/8/layout/hChevron3"/>
    <dgm:cxn modelId="{210A5346-7224-AE49-9DDF-09E54AABBCA7}" type="presParOf" srcId="{3031F5F9-8444-324C-BC17-D7C6CAA64C4B}" destId="{C7352E86-FAAD-BA49-AE1A-296217ECDE41}" srcOrd="3" destOrd="0" presId="urn:microsoft.com/office/officeart/2005/8/layout/hChevron3"/>
    <dgm:cxn modelId="{B67981B3-5AC6-4A4A-8890-93BABE99551A}" type="presParOf" srcId="{3031F5F9-8444-324C-BC17-D7C6CAA64C4B}" destId="{5176A991-0E69-A345-B02E-84E41D481DA4}"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52942C-687F-DE43-BAD3-DBBE9B62D171}">
      <dsp:nvSpPr>
        <dsp:cNvPr id="0" name=""/>
        <dsp:cNvSpPr/>
      </dsp:nvSpPr>
      <dsp:spPr>
        <a:xfrm>
          <a:off x="4478" y="242569"/>
          <a:ext cx="3915882" cy="3132706"/>
        </a:xfrm>
        <a:prstGeom prst="homePlate">
          <a:avLst>
            <a:gd name="adj" fmla="val 25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8144" tIns="53340" rIns="552575" bIns="53340" numCol="1" spcCol="1270" anchor="t" anchorCtr="0">
          <a:noAutofit/>
        </a:bodyPr>
        <a:lstStyle/>
        <a:p>
          <a:pPr marL="0" lvl="0" indent="0" algn="l" defTabSz="933450">
            <a:lnSpc>
              <a:spcPct val="100000"/>
            </a:lnSpc>
            <a:spcBef>
              <a:spcPct val="0"/>
            </a:spcBef>
            <a:spcAft>
              <a:spcPct val="35000"/>
            </a:spcAft>
            <a:buNone/>
          </a:pPr>
          <a:r>
            <a:rPr lang="en-US" sz="2100" b="1" kern="1200" dirty="0"/>
            <a:t>Remove unnecessary features</a:t>
          </a:r>
          <a:r>
            <a:rPr lang="en-US" sz="2100" kern="1200" dirty="0"/>
            <a:t>: </a:t>
          </a:r>
        </a:p>
        <a:p>
          <a:pPr marL="171450" lvl="1" indent="-171450" algn="l" defTabSz="711200">
            <a:lnSpc>
              <a:spcPct val="100000"/>
            </a:lnSpc>
            <a:spcBef>
              <a:spcPct val="0"/>
            </a:spcBef>
            <a:spcAft>
              <a:spcPct val="15000"/>
            </a:spcAft>
            <a:buChar char="•"/>
          </a:pPr>
          <a:r>
            <a:rPr lang="en-US" sz="1600" kern="1200"/>
            <a:t>MOU</a:t>
          </a:r>
        </a:p>
        <a:p>
          <a:pPr marL="171450" lvl="1" indent="-171450" algn="l" defTabSz="711200">
            <a:lnSpc>
              <a:spcPct val="100000"/>
            </a:lnSpc>
            <a:spcBef>
              <a:spcPct val="0"/>
            </a:spcBef>
            <a:spcAft>
              <a:spcPct val="15000"/>
            </a:spcAft>
            <a:buChar char="•"/>
          </a:pPr>
          <a:r>
            <a:rPr lang="en-US" sz="1600" kern="1200"/>
            <a:t>MOU Title</a:t>
          </a:r>
        </a:p>
        <a:p>
          <a:pPr marL="171450" lvl="1" indent="-171450" algn="l" defTabSz="711200">
            <a:lnSpc>
              <a:spcPct val="100000"/>
            </a:lnSpc>
            <a:spcBef>
              <a:spcPct val="0"/>
            </a:spcBef>
            <a:spcAft>
              <a:spcPct val="15000"/>
            </a:spcAft>
            <a:buChar char="•"/>
          </a:pPr>
          <a:r>
            <a:rPr lang="en-US" sz="1600" kern="1200"/>
            <a:t>Title</a:t>
          </a:r>
        </a:p>
        <a:p>
          <a:pPr marL="171450" lvl="1" indent="-171450" algn="l" defTabSz="711200">
            <a:lnSpc>
              <a:spcPct val="100000"/>
            </a:lnSpc>
            <a:spcBef>
              <a:spcPct val="0"/>
            </a:spcBef>
            <a:spcAft>
              <a:spcPct val="15000"/>
            </a:spcAft>
            <a:buChar char="•"/>
          </a:pPr>
          <a:r>
            <a:rPr lang="en-US" sz="1600" kern="1200"/>
            <a:t>Department</a:t>
          </a:r>
        </a:p>
        <a:p>
          <a:pPr marL="171450" lvl="1" indent="-171450" algn="l" defTabSz="711200">
            <a:lnSpc>
              <a:spcPct val="100000"/>
            </a:lnSpc>
            <a:spcBef>
              <a:spcPct val="0"/>
            </a:spcBef>
            <a:spcAft>
              <a:spcPct val="15000"/>
            </a:spcAft>
            <a:buChar char="•"/>
          </a:pPr>
          <a:r>
            <a:rPr lang="en-US" sz="1600" kern="1200"/>
            <a:t>Record Number</a:t>
          </a:r>
        </a:p>
        <a:p>
          <a:pPr marL="171450" lvl="1" indent="-171450" algn="l" defTabSz="711200">
            <a:lnSpc>
              <a:spcPct val="100000"/>
            </a:lnSpc>
            <a:spcBef>
              <a:spcPct val="0"/>
            </a:spcBef>
            <a:spcAft>
              <a:spcPct val="15000"/>
            </a:spcAft>
            <a:buChar char="•"/>
          </a:pPr>
          <a:r>
            <a:rPr lang="en-US" sz="1600" kern="1200"/>
            <a:t>POBP (&gt;50% missing)</a:t>
          </a:r>
        </a:p>
      </dsp:txBody>
      <dsp:txXfrm>
        <a:off x="4478" y="242569"/>
        <a:ext cx="3524294" cy="3132706"/>
      </dsp:txXfrm>
    </dsp:sp>
    <dsp:sp modelId="{275DD1C8-57D3-FB4C-92B9-F503E2CBC905}">
      <dsp:nvSpPr>
        <dsp:cNvPr id="0" name=""/>
        <dsp:cNvSpPr/>
      </dsp:nvSpPr>
      <dsp:spPr>
        <a:xfrm>
          <a:off x="3137184" y="242569"/>
          <a:ext cx="3915882" cy="3132706"/>
        </a:xfrm>
        <a:prstGeom prst="chevron">
          <a:avLst>
            <a:gd name="adj" fmla="val 25000"/>
          </a:avLst>
        </a:prstGeom>
        <a:solidFill>
          <a:schemeClr val="accent5">
            <a:hueOff val="-3379271"/>
            <a:satOff val="-8710"/>
            <a:lumOff val="-58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8144" tIns="53340" rIns="138144" bIns="53340" numCol="1" spcCol="1270" anchor="t" anchorCtr="0">
          <a:noAutofit/>
        </a:bodyPr>
        <a:lstStyle/>
        <a:p>
          <a:pPr marL="0" lvl="0" indent="0" algn="l" defTabSz="933450">
            <a:lnSpc>
              <a:spcPct val="100000"/>
            </a:lnSpc>
            <a:spcBef>
              <a:spcPct val="0"/>
            </a:spcBef>
            <a:spcAft>
              <a:spcPct val="35000"/>
            </a:spcAft>
            <a:buNone/>
          </a:pPr>
          <a:r>
            <a:rPr lang="en-US" sz="2100" b="1" kern="1200" dirty="0"/>
            <a:t>Simple data imputation</a:t>
          </a:r>
          <a:r>
            <a:rPr lang="en-US" sz="2100" kern="1200" dirty="0"/>
            <a:t>:</a:t>
          </a:r>
        </a:p>
        <a:p>
          <a:pPr marL="171450" lvl="1" indent="-171450" algn="l" defTabSz="711200">
            <a:lnSpc>
              <a:spcPct val="100000"/>
            </a:lnSpc>
            <a:spcBef>
              <a:spcPct val="0"/>
            </a:spcBef>
            <a:spcAft>
              <a:spcPct val="15000"/>
            </a:spcAft>
            <a:buChar char="•"/>
          </a:pPr>
          <a:r>
            <a:rPr lang="en-US" sz="1600" kern="1200"/>
            <a:t>P_dep: mean</a:t>
          </a:r>
        </a:p>
        <a:p>
          <a:pPr marL="171450" lvl="1" indent="-171450" algn="l" defTabSz="711200">
            <a:lnSpc>
              <a:spcPct val="100000"/>
            </a:lnSpc>
            <a:spcBef>
              <a:spcPct val="0"/>
            </a:spcBef>
            <a:spcAft>
              <a:spcPct val="15000"/>
            </a:spcAft>
            <a:buChar char="•"/>
          </a:pPr>
          <a:r>
            <a:rPr lang="en-US" sz="1600" kern="1200"/>
            <a:t>Rate: mean</a:t>
          </a:r>
        </a:p>
        <a:p>
          <a:pPr marL="171450" lvl="1" indent="-171450" algn="l" defTabSz="711200">
            <a:lnSpc>
              <a:spcPct val="100000"/>
            </a:lnSpc>
            <a:spcBef>
              <a:spcPct val="0"/>
            </a:spcBef>
            <a:spcAft>
              <a:spcPct val="15000"/>
            </a:spcAft>
            <a:buChar char="•"/>
          </a:pPr>
          <a:r>
            <a:rPr lang="en-US" sz="1600" kern="1200"/>
            <a:t>O_pay: median</a:t>
          </a:r>
        </a:p>
        <a:p>
          <a:pPr marL="171450" lvl="1" indent="-171450" algn="l" defTabSz="711200">
            <a:lnSpc>
              <a:spcPct val="100000"/>
            </a:lnSpc>
            <a:spcBef>
              <a:spcPct val="0"/>
            </a:spcBef>
            <a:spcAft>
              <a:spcPct val="15000"/>
            </a:spcAft>
            <a:buChar char="•"/>
          </a:pPr>
          <a:r>
            <a:rPr lang="en-US" sz="1600" kern="1200"/>
            <a:t>Benefit: impute as “-1”</a:t>
          </a:r>
        </a:p>
        <a:p>
          <a:pPr marL="171450" lvl="1" indent="-171450" algn="l" defTabSz="711200">
            <a:lnSpc>
              <a:spcPct val="100000"/>
            </a:lnSpc>
            <a:spcBef>
              <a:spcPct val="0"/>
            </a:spcBef>
            <a:spcAft>
              <a:spcPct val="15000"/>
            </a:spcAft>
            <a:buChar char="•"/>
          </a:pPr>
          <a:r>
            <a:rPr lang="en-US" sz="1600" kern="1200"/>
            <a:t>P_grade: impute as “-1”</a:t>
          </a:r>
        </a:p>
        <a:p>
          <a:pPr marL="171450" lvl="1" indent="-171450" algn="l" defTabSz="711200">
            <a:lnSpc>
              <a:spcPct val="100000"/>
            </a:lnSpc>
            <a:spcBef>
              <a:spcPct val="0"/>
            </a:spcBef>
            <a:spcAft>
              <a:spcPct val="15000"/>
            </a:spcAft>
            <a:buChar char="•"/>
          </a:pPr>
          <a:r>
            <a:rPr lang="en-US" sz="1600" kern="1200"/>
            <a:t>Lum sum pay: impute as “0”</a:t>
          </a:r>
        </a:p>
      </dsp:txBody>
      <dsp:txXfrm>
        <a:off x="3920361" y="242569"/>
        <a:ext cx="2349529" cy="3132706"/>
      </dsp:txXfrm>
    </dsp:sp>
    <dsp:sp modelId="{5176A991-0E69-A345-B02E-84E41D481DA4}">
      <dsp:nvSpPr>
        <dsp:cNvPr id="0" name=""/>
        <dsp:cNvSpPr/>
      </dsp:nvSpPr>
      <dsp:spPr>
        <a:xfrm>
          <a:off x="6269890" y="242569"/>
          <a:ext cx="3915882" cy="3132706"/>
        </a:xfrm>
        <a:prstGeom prst="chevron">
          <a:avLst>
            <a:gd name="adj" fmla="val 25000"/>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8144" tIns="53340" rIns="138144" bIns="53340" numCol="1" spcCol="1270" anchor="ctr" anchorCtr="0">
          <a:noAutofit/>
        </a:bodyPr>
        <a:lstStyle/>
        <a:p>
          <a:pPr marL="0" lvl="0" indent="0" algn="ctr" defTabSz="933450">
            <a:lnSpc>
              <a:spcPct val="100000"/>
            </a:lnSpc>
            <a:spcBef>
              <a:spcPct val="0"/>
            </a:spcBef>
            <a:spcAft>
              <a:spcPct val="35000"/>
            </a:spcAft>
            <a:buNone/>
          </a:pPr>
          <a:r>
            <a:rPr lang="en-US" sz="2100" b="1" kern="1200" dirty="0"/>
            <a:t>Save preprocessed data to pickle file </a:t>
          </a:r>
        </a:p>
      </dsp:txBody>
      <dsp:txXfrm>
        <a:off x="7053067" y="242569"/>
        <a:ext cx="2349529" cy="313270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2895A8-E2EF-234F-878B-6A1878A2AA0E}" type="datetimeFigureOut">
              <a:rPr lang="en-US" smtClean="0"/>
              <a:t>10/31/18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28528D-8086-914B-9895-9C4CD62DDDF1}" type="slidenum">
              <a:rPr lang="en-US" smtClean="0"/>
              <a:t>‹#›</a:t>
            </a:fld>
            <a:endParaRPr lang="en-US"/>
          </a:p>
        </p:txBody>
      </p:sp>
    </p:spTree>
    <p:extLst>
      <p:ext uri="{BB962C8B-B14F-4D97-AF65-F5344CB8AC3E}">
        <p14:creationId xmlns:p14="http://schemas.microsoft.com/office/powerpoint/2010/main" val="2090659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used </a:t>
            </a:r>
            <a:r>
              <a:rPr lang="en-US" altLang="zh-CN" sz="1200" b="0" i="0" kern="1200" dirty="0">
                <a:solidFill>
                  <a:schemeClr val="tx1"/>
                </a:solidFill>
                <a:effectLst/>
                <a:latin typeface="+mn-lt"/>
                <a:ea typeface="+mn-ea"/>
                <a:cs typeface="+mn-cs"/>
              </a:rPr>
              <a:t>TensorFlow</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code</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autoencoder to synthesize new data as well as predict salary.</a:t>
            </a:r>
          </a:p>
          <a:p>
            <a:r>
              <a:rPr lang="en-US" sz="1200" b="0" i="0" kern="1200" dirty="0">
                <a:solidFill>
                  <a:schemeClr val="tx1"/>
                </a:solidFill>
                <a:effectLst/>
                <a:latin typeface="+mn-lt"/>
                <a:ea typeface="+mn-ea"/>
                <a:cs typeface="+mn-cs"/>
              </a:rPr>
              <a:t>Our inputs are the data without Salary features, however, unlike the normal autoencoder, our outputs are the data with Salary features instead of sharing the same structure of input data. The idea is that we want the autoencoder neural network to figure out the relation between salary and the other features in the </a:t>
            </a:r>
            <a:r>
              <a:rPr lang="en-US" sz="1200" b="0" i="0" kern="1200" dirty="0" err="1">
                <a:solidFill>
                  <a:schemeClr val="tx1"/>
                </a:solidFill>
                <a:effectLst/>
                <a:latin typeface="+mn-lt"/>
                <a:ea typeface="+mn-ea"/>
                <a:cs typeface="+mn-cs"/>
              </a:rPr>
              <a:t>trainning</a:t>
            </a:r>
            <a:r>
              <a:rPr lang="en-US" sz="1200" b="0" i="0" kern="1200" dirty="0">
                <a:solidFill>
                  <a:schemeClr val="tx1"/>
                </a:solidFill>
                <a:effectLst/>
                <a:latin typeface="+mn-lt"/>
                <a:ea typeface="+mn-ea"/>
                <a:cs typeface="+mn-cs"/>
              </a:rPr>
              <a:t> process.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first, we encoded the data into 3 dimensions as a </a:t>
            </a:r>
            <a:r>
              <a:rPr lang="en-US" sz="1200" b="0" i="0" kern="1200" dirty="0" err="1">
                <a:solidFill>
                  <a:schemeClr val="tx1"/>
                </a:solidFill>
                <a:effectLst/>
                <a:latin typeface="+mn-lt"/>
                <a:ea typeface="+mn-ea"/>
                <a:cs typeface="+mn-cs"/>
              </a:rPr>
              <a:t>dimention</a:t>
            </a:r>
            <a:r>
              <a:rPr lang="en-US" sz="1200" b="0" i="0" kern="1200" dirty="0">
                <a:solidFill>
                  <a:schemeClr val="tx1"/>
                </a:solidFill>
                <a:effectLst/>
                <a:latin typeface="+mn-lt"/>
                <a:ea typeface="+mn-ea"/>
                <a:cs typeface="+mn-cs"/>
              </a:rPr>
              <a:t> reduction and </a:t>
            </a:r>
            <a:r>
              <a:rPr lang="en-US" sz="1200" b="0" i="0" kern="1200" dirty="0" err="1">
                <a:solidFill>
                  <a:schemeClr val="tx1"/>
                </a:solidFill>
                <a:effectLst/>
                <a:latin typeface="+mn-lt"/>
                <a:ea typeface="+mn-ea"/>
                <a:cs typeface="+mn-cs"/>
              </a:rPr>
              <a:t>visulized</a:t>
            </a:r>
            <a:r>
              <a:rPr lang="en-US" sz="1200" b="0" i="0" kern="1200" dirty="0">
                <a:solidFill>
                  <a:schemeClr val="tx1"/>
                </a:solidFill>
                <a:effectLst/>
                <a:latin typeface="+mn-lt"/>
                <a:ea typeface="+mn-ea"/>
                <a:cs typeface="+mn-cs"/>
              </a:rPr>
              <a:t> these 3D data to figure out if there is correlation between the data and Salary. The </a:t>
            </a:r>
            <a:r>
              <a:rPr lang="en-US" sz="1200" b="0" i="0" kern="1200" dirty="0" err="1">
                <a:solidFill>
                  <a:schemeClr val="tx1"/>
                </a:solidFill>
                <a:effectLst/>
                <a:latin typeface="+mn-lt"/>
                <a:ea typeface="+mn-ea"/>
                <a:cs typeface="+mn-cs"/>
              </a:rPr>
              <a:t>visulization</a:t>
            </a:r>
            <a:r>
              <a:rPr lang="en-US" sz="1200" b="0" i="0" kern="1200" dirty="0">
                <a:solidFill>
                  <a:schemeClr val="tx1"/>
                </a:solidFill>
                <a:effectLst/>
                <a:latin typeface="+mn-lt"/>
                <a:ea typeface="+mn-ea"/>
                <a:cs typeface="+mn-cs"/>
              </a:rPr>
              <a:t> was stored at file 3D.gif. The color of the points reflects the value of Salary: the </a:t>
            </a:r>
            <a:r>
              <a:rPr lang="en-US" sz="1200" b="0" i="0" kern="1200" dirty="0" err="1">
                <a:solidFill>
                  <a:schemeClr val="tx1"/>
                </a:solidFill>
                <a:effectLst/>
                <a:latin typeface="+mn-lt"/>
                <a:ea typeface="+mn-ea"/>
                <a:cs typeface="+mn-cs"/>
              </a:rPr>
              <a:t>darkder</a:t>
            </a:r>
            <a:r>
              <a:rPr lang="en-US" sz="1200" b="0" i="0" kern="1200" dirty="0">
                <a:solidFill>
                  <a:schemeClr val="tx1"/>
                </a:solidFill>
                <a:effectLst/>
                <a:latin typeface="+mn-lt"/>
                <a:ea typeface="+mn-ea"/>
                <a:cs typeface="+mn-cs"/>
              </a:rPr>
              <a:t> color means smaller salary, the lighter color means larger salary. The GIF shows us there is a obvious correlation between the data points and salary, although it can't be explained by regular linear relationship. What's more, the data points all locate on one plane, which indicates 2 dimensions are enough to store the information of original data.</a:t>
            </a:r>
            <a:endParaRPr lang="en-US" dirty="0"/>
          </a:p>
        </p:txBody>
      </p:sp>
      <p:sp>
        <p:nvSpPr>
          <p:cNvPr id="4" name="Slide Number Placeholder 3"/>
          <p:cNvSpPr>
            <a:spLocks noGrp="1"/>
          </p:cNvSpPr>
          <p:nvPr>
            <p:ph type="sldNum" sz="quarter" idx="5"/>
          </p:nvPr>
        </p:nvSpPr>
        <p:spPr/>
        <p:txBody>
          <a:bodyPr/>
          <a:lstStyle/>
          <a:p>
            <a:fld id="{4628528D-8086-914B-9895-9C4CD62DDDF1}" type="slidenum">
              <a:rPr lang="en-US" smtClean="0"/>
              <a:t>7</a:t>
            </a:fld>
            <a:endParaRPr lang="en-US"/>
          </a:p>
        </p:txBody>
      </p:sp>
    </p:spTree>
    <p:extLst>
      <p:ext uri="{BB962C8B-B14F-4D97-AF65-F5344CB8AC3E}">
        <p14:creationId xmlns:p14="http://schemas.microsoft.com/office/powerpoint/2010/main" val="566893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we training this model, the </a:t>
            </a:r>
            <a:r>
              <a:rPr lang="en-US" sz="1200" b="0" i="0" kern="1200" dirty="0" err="1">
                <a:solidFill>
                  <a:schemeClr val="tx1"/>
                </a:solidFill>
                <a:effectLst/>
                <a:latin typeface="+mn-lt"/>
                <a:ea typeface="+mn-ea"/>
                <a:cs typeface="+mn-cs"/>
              </a:rPr>
              <a:t>optimazation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ofen</a:t>
            </a:r>
            <a:r>
              <a:rPr lang="en-US" sz="1200" b="0" i="0" kern="1200" dirty="0">
                <a:solidFill>
                  <a:schemeClr val="tx1"/>
                </a:solidFill>
                <a:effectLst/>
                <a:latin typeface="+mn-lt"/>
                <a:ea typeface="+mn-ea"/>
                <a:cs typeface="+mn-cs"/>
              </a:rPr>
              <a:t> trapped in a local minimum, whose visualization is a single line. So we had to train the model several times until it successfully arrived in global minimum.</a:t>
            </a:r>
            <a:endParaRPr lang="en-US" dirty="0"/>
          </a:p>
        </p:txBody>
      </p:sp>
      <p:sp>
        <p:nvSpPr>
          <p:cNvPr id="4" name="Slide Number Placeholder 3"/>
          <p:cNvSpPr>
            <a:spLocks noGrp="1"/>
          </p:cNvSpPr>
          <p:nvPr>
            <p:ph type="sldNum" sz="quarter" idx="5"/>
          </p:nvPr>
        </p:nvSpPr>
        <p:spPr/>
        <p:txBody>
          <a:bodyPr/>
          <a:lstStyle/>
          <a:p>
            <a:fld id="{4628528D-8086-914B-9895-9C4CD62DDDF1}" type="slidenum">
              <a:rPr lang="en-US" smtClean="0"/>
              <a:t>9</a:t>
            </a:fld>
            <a:endParaRPr lang="en-US"/>
          </a:p>
        </p:txBody>
      </p:sp>
    </p:spTree>
    <p:extLst>
      <p:ext uri="{BB962C8B-B14F-4D97-AF65-F5344CB8AC3E}">
        <p14:creationId xmlns:p14="http://schemas.microsoft.com/office/powerpoint/2010/main" val="2709049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2 very similar pictures above indicate that the </a:t>
            </a:r>
            <a:r>
              <a:rPr lang="en-US" sz="1200" b="0" i="0" kern="1200" dirty="0" err="1">
                <a:solidFill>
                  <a:schemeClr val="tx1"/>
                </a:solidFill>
                <a:effectLst/>
                <a:latin typeface="+mn-lt"/>
                <a:ea typeface="+mn-ea"/>
                <a:cs typeface="+mn-cs"/>
              </a:rPr>
              <a:t>autocencoder</a:t>
            </a:r>
            <a:r>
              <a:rPr lang="en-US" sz="1200" b="0" i="0" kern="1200" dirty="0">
                <a:solidFill>
                  <a:schemeClr val="tx1"/>
                </a:solidFill>
                <a:effectLst/>
                <a:latin typeface="+mn-lt"/>
                <a:ea typeface="+mn-ea"/>
                <a:cs typeface="+mn-cs"/>
              </a:rPr>
              <a:t> successfully keeps the important information of the features except salary, which can also be used to predict salary. Therefore, we sure the synthesis data will remain the same (or similar) relationship with salary.</a:t>
            </a:r>
            <a:endParaRPr lang="en-US" dirty="0"/>
          </a:p>
        </p:txBody>
      </p:sp>
      <p:sp>
        <p:nvSpPr>
          <p:cNvPr id="4" name="Slide Number Placeholder 3"/>
          <p:cNvSpPr>
            <a:spLocks noGrp="1"/>
          </p:cNvSpPr>
          <p:nvPr>
            <p:ph type="sldNum" sz="quarter" idx="5"/>
          </p:nvPr>
        </p:nvSpPr>
        <p:spPr/>
        <p:txBody>
          <a:bodyPr/>
          <a:lstStyle/>
          <a:p>
            <a:fld id="{4628528D-8086-914B-9895-9C4CD62DDDF1}" type="slidenum">
              <a:rPr lang="en-US" smtClean="0"/>
              <a:t>10</a:t>
            </a:fld>
            <a:endParaRPr lang="en-US"/>
          </a:p>
        </p:txBody>
      </p:sp>
    </p:spTree>
    <p:extLst>
      <p:ext uri="{BB962C8B-B14F-4D97-AF65-F5344CB8AC3E}">
        <p14:creationId xmlns:p14="http://schemas.microsoft.com/office/powerpoint/2010/main" val="1160320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found that </a:t>
            </a:r>
            <a:r>
              <a:rPr lang="en-US" sz="1200" b="1" i="0" kern="1200" dirty="0">
                <a:solidFill>
                  <a:schemeClr val="tx1"/>
                </a:solidFill>
                <a:effectLst/>
                <a:latin typeface="+mn-lt"/>
                <a:ea typeface="+mn-ea"/>
                <a:cs typeface="+mn-cs"/>
              </a:rPr>
              <a:t>Linear Regression</a:t>
            </a:r>
            <a:r>
              <a:rPr lang="en-US" sz="1200" b="0" i="0" kern="1200" dirty="0">
                <a:solidFill>
                  <a:schemeClr val="tx1"/>
                </a:solidFill>
                <a:effectLst/>
                <a:latin typeface="+mn-lt"/>
                <a:ea typeface="+mn-ea"/>
                <a:cs typeface="+mn-cs"/>
              </a:rPr>
              <a:t> has the best </a:t>
            </a:r>
            <a:r>
              <a:rPr lang="en-US" sz="1200" b="0" i="0" kern="1200" dirty="0" err="1">
                <a:solidFill>
                  <a:schemeClr val="tx1"/>
                </a:solidFill>
                <a:effectLst/>
                <a:latin typeface="+mn-lt"/>
                <a:ea typeface="+mn-ea"/>
                <a:cs typeface="+mn-cs"/>
              </a:rPr>
              <a:t>performace</a:t>
            </a:r>
            <a:r>
              <a:rPr lang="en-US" sz="1200" b="0" i="0" kern="1200" dirty="0">
                <a:solidFill>
                  <a:schemeClr val="tx1"/>
                </a:solidFill>
                <a:effectLst/>
                <a:latin typeface="+mn-lt"/>
                <a:ea typeface="+mn-ea"/>
                <a:cs typeface="+mn-cs"/>
              </a:rPr>
              <a:t> when we choose Mean Square Error as the performance index.</a:t>
            </a:r>
            <a:br>
              <a:rPr lang="en-US" dirty="0"/>
            </a:br>
            <a:r>
              <a:rPr lang="en-US" sz="1200" b="0" i="0" kern="1200" dirty="0">
                <a:solidFill>
                  <a:schemeClr val="tx1"/>
                </a:solidFill>
                <a:effectLst/>
                <a:latin typeface="+mn-lt"/>
                <a:ea typeface="+mn-ea"/>
                <a:cs typeface="+mn-cs"/>
              </a:rPr>
              <a:t>Although more complex model (like Random Forest Regression) can solve the underfitting issue of Linear Regression, they are too complicated for the data (Overfitting) and have a large MSE on test set.</a:t>
            </a:r>
            <a:endParaRPr lang="en-US" dirty="0"/>
          </a:p>
        </p:txBody>
      </p:sp>
      <p:sp>
        <p:nvSpPr>
          <p:cNvPr id="4" name="Slide Number Placeholder 3"/>
          <p:cNvSpPr>
            <a:spLocks noGrp="1"/>
          </p:cNvSpPr>
          <p:nvPr>
            <p:ph type="sldNum" sz="quarter" idx="5"/>
          </p:nvPr>
        </p:nvSpPr>
        <p:spPr/>
        <p:txBody>
          <a:bodyPr/>
          <a:lstStyle/>
          <a:p>
            <a:fld id="{4628528D-8086-914B-9895-9C4CD62DDDF1}" type="slidenum">
              <a:rPr lang="en-US" smtClean="0"/>
              <a:t>12</a:t>
            </a:fld>
            <a:endParaRPr lang="en-US"/>
          </a:p>
        </p:txBody>
      </p:sp>
    </p:spTree>
    <p:extLst>
      <p:ext uri="{BB962C8B-B14F-4D97-AF65-F5344CB8AC3E}">
        <p14:creationId xmlns:p14="http://schemas.microsoft.com/office/powerpoint/2010/main" val="32573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H2O’s </a:t>
            </a:r>
            <a:r>
              <a:rPr lang="en-US" sz="1200" b="0" i="0" kern="1200" dirty="0" err="1">
                <a:solidFill>
                  <a:schemeClr val="tx1"/>
                </a:solidFill>
                <a:effectLst/>
                <a:latin typeface="+mn-lt"/>
                <a:ea typeface="+mn-ea"/>
                <a:cs typeface="+mn-cs"/>
              </a:rPr>
              <a:t>AutoML</a:t>
            </a:r>
            <a:r>
              <a:rPr lang="en-US" sz="1200" b="0" i="0" kern="1200" dirty="0">
                <a:solidFill>
                  <a:schemeClr val="tx1"/>
                </a:solidFill>
                <a:effectLst/>
                <a:latin typeface="+mn-lt"/>
                <a:ea typeface="+mn-ea"/>
                <a:cs typeface="+mn-cs"/>
              </a:rPr>
              <a:t> can be used for automating the machine learning workflow, which includes automatic training and tuning of many models within a user-specified time-limit.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by providing a simple wrapper function that performs a large number of modeling-related tasks that would typically require many lines of code</a:t>
            </a:r>
            <a:endParaRPr lang="en-US" dirty="0"/>
          </a:p>
        </p:txBody>
      </p:sp>
      <p:sp>
        <p:nvSpPr>
          <p:cNvPr id="4" name="Slide Number Placeholder 3"/>
          <p:cNvSpPr>
            <a:spLocks noGrp="1"/>
          </p:cNvSpPr>
          <p:nvPr>
            <p:ph type="sldNum" sz="quarter" idx="5"/>
          </p:nvPr>
        </p:nvSpPr>
        <p:spPr/>
        <p:txBody>
          <a:bodyPr/>
          <a:lstStyle/>
          <a:p>
            <a:fld id="{4628528D-8086-914B-9895-9C4CD62DDDF1}" type="slidenum">
              <a:rPr lang="en-US" smtClean="0"/>
              <a:t>14</a:t>
            </a:fld>
            <a:endParaRPr lang="en-US"/>
          </a:p>
        </p:txBody>
      </p:sp>
    </p:spTree>
    <p:extLst>
      <p:ext uri="{BB962C8B-B14F-4D97-AF65-F5344CB8AC3E}">
        <p14:creationId xmlns:p14="http://schemas.microsoft.com/office/powerpoint/2010/main" val="1437494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1D9B2-2ADA-214D-8E2B-0123A8C7AE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DF1CDA-0B54-964E-82DB-67E61A2DFC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AF32AA-E28D-D949-ADB7-7876AD7A55C7}"/>
              </a:ext>
            </a:extLst>
          </p:cNvPr>
          <p:cNvSpPr>
            <a:spLocks noGrp="1"/>
          </p:cNvSpPr>
          <p:nvPr>
            <p:ph type="dt" sz="half" idx="10"/>
          </p:nvPr>
        </p:nvSpPr>
        <p:spPr/>
        <p:txBody>
          <a:bodyPr/>
          <a:lstStyle/>
          <a:p>
            <a:fld id="{5586B75A-687E-405C-8A0B-8D00578BA2C3}" type="datetimeFigureOut">
              <a:rPr lang="en-US" smtClean="0"/>
              <a:pPr/>
              <a:t>10/31/18</a:t>
            </a:fld>
            <a:endParaRPr lang="en-US" dirty="0"/>
          </a:p>
        </p:txBody>
      </p:sp>
      <p:sp>
        <p:nvSpPr>
          <p:cNvPr id="5" name="Footer Placeholder 4">
            <a:extLst>
              <a:ext uri="{FF2B5EF4-FFF2-40B4-BE49-F238E27FC236}">
                <a16:creationId xmlns:a16="http://schemas.microsoft.com/office/drawing/2014/main" id="{2AA4E6DE-6F20-5D41-8F2C-391D93A00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2C72C2-9175-8A4D-B8AA-71603F4A7BB2}"/>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77032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F0128-F89A-B845-B277-232D8064EA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2AC662-98F7-EC4D-8CA0-40B280283F1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F6A475-7E56-6C46-834A-43CE83DDF08F}"/>
              </a:ext>
            </a:extLst>
          </p:cNvPr>
          <p:cNvSpPr>
            <a:spLocks noGrp="1"/>
          </p:cNvSpPr>
          <p:nvPr>
            <p:ph type="dt" sz="half" idx="10"/>
          </p:nvPr>
        </p:nvSpPr>
        <p:spPr/>
        <p:txBody>
          <a:bodyPr/>
          <a:lstStyle/>
          <a:p>
            <a:fld id="{5586B75A-687E-405C-8A0B-8D00578BA2C3}" type="datetimeFigureOut">
              <a:rPr lang="en-US" smtClean="0"/>
              <a:pPr/>
              <a:t>10/31/18</a:t>
            </a:fld>
            <a:endParaRPr lang="en-US" dirty="0"/>
          </a:p>
        </p:txBody>
      </p:sp>
      <p:sp>
        <p:nvSpPr>
          <p:cNvPr id="5" name="Footer Placeholder 4">
            <a:extLst>
              <a:ext uri="{FF2B5EF4-FFF2-40B4-BE49-F238E27FC236}">
                <a16:creationId xmlns:a16="http://schemas.microsoft.com/office/drawing/2014/main" id="{294F9979-73FA-2F40-8835-7FB008F35EE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A85853-20A9-B14C-A635-1285855E717C}"/>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64359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FBC2E8-AE66-3A42-BB1D-E65EFE2D23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429E90-6620-B846-9080-D8F04D729D3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45A986-6F84-184B-B7EB-B27BCA446363}"/>
              </a:ext>
            </a:extLst>
          </p:cNvPr>
          <p:cNvSpPr>
            <a:spLocks noGrp="1"/>
          </p:cNvSpPr>
          <p:nvPr>
            <p:ph type="dt" sz="half" idx="10"/>
          </p:nvPr>
        </p:nvSpPr>
        <p:spPr/>
        <p:txBody>
          <a:bodyPr/>
          <a:lstStyle/>
          <a:p>
            <a:fld id="{5586B75A-687E-405C-8A0B-8D00578BA2C3}" type="datetimeFigureOut">
              <a:rPr lang="en-US" smtClean="0"/>
              <a:pPr/>
              <a:t>10/31/18</a:t>
            </a:fld>
            <a:endParaRPr lang="en-US" dirty="0"/>
          </a:p>
        </p:txBody>
      </p:sp>
      <p:sp>
        <p:nvSpPr>
          <p:cNvPr id="5" name="Footer Placeholder 4">
            <a:extLst>
              <a:ext uri="{FF2B5EF4-FFF2-40B4-BE49-F238E27FC236}">
                <a16:creationId xmlns:a16="http://schemas.microsoft.com/office/drawing/2014/main" id="{01216E22-063D-1F4F-8E80-55F6EF78C9B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6C6252A-F4B4-824A-A852-ED0FC34296CC}"/>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3776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0723F-FE36-604F-B600-86D62808C9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911D44-E851-BC40-93A9-FC35A138A8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E8013D-5B48-1B45-9F6E-0029084B123D}"/>
              </a:ext>
            </a:extLst>
          </p:cNvPr>
          <p:cNvSpPr>
            <a:spLocks noGrp="1"/>
          </p:cNvSpPr>
          <p:nvPr>
            <p:ph type="dt" sz="half" idx="10"/>
          </p:nvPr>
        </p:nvSpPr>
        <p:spPr/>
        <p:txBody>
          <a:bodyPr/>
          <a:lstStyle/>
          <a:p>
            <a:fld id="{5586B75A-687E-405C-8A0B-8D00578BA2C3}" type="datetimeFigureOut">
              <a:rPr lang="en-US" smtClean="0"/>
              <a:pPr/>
              <a:t>10/31/18</a:t>
            </a:fld>
            <a:endParaRPr lang="en-US" dirty="0"/>
          </a:p>
        </p:txBody>
      </p:sp>
      <p:sp>
        <p:nvSpPr>
          <p:cNvPr id="5" name="Footer Placeholder 4">
            <a:extLst>
              <a:ext uri="{FF2B5EF4-FFF2-40B4-BE49-F238E27FC236}">
                <a16:creationId xmlns:a16="http://schemas.microsoft.com/office/drawing/2014/main" id="{1BC8F18C-A370-E54C-99B2-169F3A10D55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9CDB61-D02B-864E-BA1D-552B304CF844}"/>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65098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1AA5B-5369-E04A-B82D-D0101F1767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FC3A33-8702-114A-97B1-58B55387A6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DFBAB38-CEC3-4944-9B27-9668A925D071}"/>
              </a:ext>
            </a:extLst>
          </p:cNvPr>
          <p:cNvSpPr>
            <a:spLocks noGrp="1"/>
          </p:cNvSpPr>
          <p:nvPr>
            <p:ph type="dt" sz="half" idx="10"/>
          </p:nvPr>
        </p:nvSpPr>
        <p:spPr/>
        <p:txBody>
          <a:bodyPr/>
          <a:lstStyle/>
          <a:p>
            <a:fld id="{5586B75A-687E-405C-8A0B-8D00578BA2C3}" type="datetimeFigureOut">
              <a:rPr lang="en-US" smtClean="0"/>
              <a:pPr/>
              <a:t>10/31/18</a:t>
            </a:fld>
            <a:endParaRPr lang="en-US" dirty="0"/>
          </a:p>
        </p:txBody>
      </p:sp>
      <p:sp>
        <p:nvSpPr>
          <p:cNvPr id="5" name="Footer Placeholder 4">
            <a:extLst>
              <a:ext uri="{FF2B5EF4-FFF2-40B4-BE49-F238E27FC236}">
                <a16:creationId xmlns:a16="http://schemas.microsoft.com/office/drawing/2014/main" id="{68962271-727E-B84A-B780-57E7957E1B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31CFC59-41BC-524E-AC5F-81A7787D86CF}"/>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35299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086A9-37E5-D446-B80B-E8D56700B9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1E4AA6-B71F-9E47-8F8D-2010DF5291C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34B831-4E70-C947-80C0-6B8F8A87F93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F14664-D982-7944-9AAF-5CD00A771FF6}"/>
              </a:ext>
            </a:extLst>
          </p:cNvPr>
          <p:cNvSpPr>
            <a:spLocks noGrp="1"/>
          </p:cNvSpPr>
          <p:nvPr>
            <p:ph type="dt" sz="half" idx="10"/>
          </p:nvPr>
        </p:nvSpPr>
        <p:spPr/>
        <p:txBody>
          <a:bodyPr/>
          <a:lstStyle/>
          <a:p>
            <a:fld id="{5586B75A-687E-405C-8A0B-8D00578BA2C3}" type="datetimeFigureOut">
              <a:rPr lang="en-US" smtClean="0"/>
              <a:pPr/>
              <a:t>10/31/18</a:t>
            </a:fld>
            <a:endParaRPr lang="en-US" dirty="0"/>
          </a:p>
        </p:txBody>
      </p:sp>
      <p:sp>
        <p:nvSpPr>
          <p:cNvPr id="6" name="Footer Placeholder 5">
            <a:extLst>
              <a:ext uri="{FF2B5EF4-FFF2-40B4-BE49-F238E27FC236}">
                <a16:creationId xmlns:a16="http://schemas.microsoft.com/office/drawing/2014/main" id="{35ACFE33-5C18-AB46-A3EE-07E3DBC292C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0DC0B7-F84F-2340-B8BB-B6AD3FE68E78}"/>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64040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669A8-7CFB-2942-97C9-F338DFF734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7A8781-27C1-6E4C-B4A9-03DB37D6B6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99AE4-0D45-B144-98CC-CB880F53B2D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74D2AE-116B-2844-8B08-BA641FF5FA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9C42567-1A73-A841-8D35-80885D0887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FEFA38-2693-9E4C-A0B8-E6F417FC9DA0}"/>
              </a:ext>
            </a:extLst>
          </p:cNvPr>
          <p:cNvSpPr>
            <a:spLocks noGrp="1"/>
          </p:cNvSpPr>
          <p:nvPr>
            <p:ph type="dt" sz="half" idx="10"/>
          </p:nvPr>
        </p:nvSpPr>
        <p:spPr/>
        <p:txBody>
          <a:bodyPr/>
          <a:lstStyle/>
          <a:p>
            <a:fld id="{5586B75A-687E-405C-8A0B-8D00578BA2C3}" type="datetimeFigureOut">
              <a:rPr lang="en-US" smtClean="0"/>
              <a:pPr/>
              <a:t>10/31/18</a:t>
            </a:fld>
            <a:endParaRPr lang="en-US" dirty="0"/>
          </a:p>
        </p:txBody>
      </p:sp>
      <p:sp>
        <p:nvSpPr>
          <p:cNvPr id="8" name="Footer Placeholder 7">
            <a:extLst>
              <a:ext uri="{FF2B5EF4-FFF2-40B4-BE49-F238E27FC236}">
                <a16:creationId xmlns:a16="http://schemas.microsoft.com/office/drawing/2014/main" id="{375232E5-1A4B-924A-AC4F-38669A3D305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566CC19-C856-3446-BEE5-7123FB8310A3}"/>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41787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312B2-DA33-E540-8F51-5E842D4AA0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CB73C3-00F6-AA46-B204-B90C552357F1}"/>
              </a:ext>
            </a:extLst>
          </p:cNvPr>
          <p:cNvSpPr>
            <a:spLocks noGrp="1"/>
          </p:cNvSpPr>
          <p:nvPr>
            <p:ph type="dt" sz="half" idx="10"/>
          </p:nvPr>
        </p:nvSpPr>
        <p:spPr/>
        <p:txBody>
          <a:bodyPr/>
          <a:lstStyle/>
          <a:p>
            <a:fld id="{5586B75A-687E-405C-8A0B-8D00578BA2C3}" type="datetimeFigureOut">
              <a:rPr lang="en-US" smtClean="0"/>
              <a:pPr/>
              <a:t>10/31/18</a:t>
            </a:fld>
            <a:endParaRPr lang="en-US" dirty="0"/>
          </a:p>
        </p:txBody>
      </p:sp>
      <p:sp>
        <p:nvSpPr>
          <p:cNvPr id="4" name="Footer Placeholder 3">
            <a:extLst>
              <a:ext uri="{FF2B5EF4-FFF2-40B4-BE49-F238E27FC236}">
                <a16:creationId xmlns:a16="http://schemas.microsoft.com/office/drawing/2014/main" id="{ABE5CC07-72F2-4D4B-B121-1BCC7DF109F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8A850A8-94E4-8B43-BE87-4AEFD8EED531}"/>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37427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B43DA1-8965-E447-889B-F653DAAD27C1}"/>
              </a:ext>
            </a:extLst>
          </p:cNvPr>
          <p:cNvSpPr>
            <a:spLocks noGrp="1"/>
          </p:cNvSpPr>
          <p:nvPr>
            <p:ph type="dt" sz="half" idx="10"/>
          </p:nvPr>
        </p:nvSpPr>
        <p:spPr/>
        <p:txBody>
          <a:bodyPr/>
          <a:lstStyle/>
          <a:p>
            <a:fld id="{5586B75A-687E-405C-8A0B-8D00578BA2C3}" type="datetimeFigureOut">
              <a:rPr lang="en-US" smtClean="0"/>
              <a:pPr/>
              <a:t>10/31/18</a:t>
            </a:fld>
            <a:endParaRPr lang="en-US" dirty="0"/>
          </a:p>
        </p:txBody>
      </p:sp>
      <p:sp>
        <p:nvSpPr>
          <p:cNvPr id="3" name="Footer Placeholder 2">
            <a:extLst>
              <a:ext uri="{FF2B5EF4-FFF2-40B4-BE49-F238E27FC236}">
                <a16:creationId xmlns:a16="http://schemas.microsoft.com/office/drawing/2014/main" id="{7A508FAD-4B6F-2F4C-96A7-FE09939B48A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018B127-DCD8-BE43-8A29-28C6A6D18909}"/>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98847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2A0D-03C7-4445-A09F-747A2822C8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6E48D5-357C-3245-B814-91150C310E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D2F834-4AE8-9C49-A475-E8781677AC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1F845B-AF43-BB4A-B0D4-3EF9694CDF9E}"/>
              </a:ext>
            </a:extLst>
          </p:cNvPr>
          <p:cNvSpPr>
            <a:spLocks noGrp="1"/>
          </p:cNvSpPr>
          <p:nvPr>
            <p:ph type="dt" sz="half" idx="10"/>
          </p:nvPr>
        </p:nvSpPr>
        <p:spPr/>
        <p:txBody>
          <a:bodyPr/>
          <a:lstStyle/>
          <a:p>
            <a:fld id="{5586B75A-687E-405C-8A0B-8D00578BA2C3}" type="datetimeFigureOut">
              <a:rPr lang="en-US" smtClean="0"/>
              <a:pPr/>
              <a:t>10/31/18</a:t>
            </a:fld>
            <a:endParaRPr lang="en-US" dirty="0"/>
          </a:p>
        </p:txBody>
      </p:sp>
      <p:sp>
        <p:nvSpPr>
          <p:cNvPr id="6" name="Footer Placeholder 5">
            <a:extLst>
              <a:ext uri="{FF2B5EF4-FFF2-40B4-BE49-F238E27FC236}">
                <a16:creationId xmlns:a16="http://schemas.microsoft.com/office/drawing/2014/main" id="{B2127B2E-7245-C74A-A331-878FD20BAC4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D0E4BAE-70A4-B04E-97CA-8B9E4C04E9EE}"/>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67375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EFFCE-43C7-3A4F-B53A-EF46521EF4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07888A-BEFD-A04A-8ED7-6560CC8ECB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BCEB43-7D2D-D249-8334-704CA1FC38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B574531-C03E-CE4C-866C-7D93B0FC3185}"/>
              </a:ext>
            </a:extLst>
          </p:cNvPr>
          <p:cNvSpPr>
            <a:spLocks noGrp="1"/>
          </p:cNvSpPr>
          <p:nvPr>
            <p:ph type="dt" sz="half" idx="10"/>
          </p:nvPr>
        </p:nvSpPr>
        <p:spPr/>
        <p:txBody>
          <a:bodyPr/>
          <a:lstStyle/>
          <a:p>
            <a:fld id="{5586B75A-687E-405C-8A0B-8D00578BA2C3}" type="datetimeFigureOut">
              <a:rPr lang="en-US" smtClean="0"/>
              <a:pPr/>
              <a:t>10/31/18</a:t>
            </a:fld>
            <a:endParaRPr lang="en-US" dirty="0"/>
          </a:p>
        </p:txBody>
      </p:sp>
      <p:sp>
        <p:nvSpPr>
          <p:cNvPr id="6" name="Footer Placeholder 5">
            <a:extLst>
              <a:ext uri="{FF2B5EF4-FFF2-40B4-BE49-F238E27FC236}">
                <a16:creationId xmlns:a16="http://schemas.microsoft.com/office/drawing/2014/main" id="{F2D61C74-BE4F-1C4B-9F2B-989725F0B1C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C0355D9-2AAF-B54F-94F8-48259A5DF7DE}"/>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72169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6998CB-A9E5-344A-91B7-2A69442990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F8EC09-2054-384C-A421-36F5B7FD95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09E4C3-ACC0-9042-B824-41CEBCA7B1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86B75A-687E-405C-8A0B-8D00578BA2C3}" type="datetimeFigureOut">
              <a:rPr lang="en-US" smtClean="0"/>
              <a:pPr/>
              <a:t>10/31/18</a:t>
            </a:fld>
            <a:endParaRPr lang="en-US" dirty="0"/>
          </a:p>
        </p:txBody>
      </p:sp>
      <p:sp>
        <p:nvSpPr>
          <p:cNvPr id="5" name="Footer Placeholder 4">
            <a:extLst>
              <a:ext uri="{FF2B5EF4-FFF2-40B4-BE49-F238E27FC236}">
                <a16:creationId xmlns:a16="http://schemas.microsoft.com/office/drawing/2014/main" id="{FF80E73F-B91D-F64C-96DA-37CAB36048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97098D1-BA55-CF40-9D54-542930E8AB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38120158"/>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XC-Li/LMI-Data-Synthesis-Competition"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06BC1-94EA-324B-90FB-C82A01258E81}"/>
              </a:ext>
            </a:extLst>
          </p:cNvPr>
          <p:cNvSpPr>
            <a:spLocks noGrp="1"/>
          </p:cNvSpPr>
          <p:nvPr>
            <p:ph type="ctrTitle"/>
          </p:nvPr>
        </p:nvSpPr>
        <p:spPr>
          <a:xfrm>
            <a:off x="1524000" y="2245809"/>
            <a:ext cx="9144000" cy="1564716"/>
          </a:xfrm>
        </p:spPr>
        <p:txBody>
          <a:bodyPr>
            <a:normAutofit/>
          </a:bodyPr>
          <a:lstStyle/>
          <a:p>
            <a:pPr algn="l"/>
            <a:r>
              <a:rPr lang="en-US" altLang="zh-CN" sz="4800" b="1" dirty="0"/>
              <a:t>LMI</a:t>
            </a:r>
            <a:r>
              <a:rPr lang="zh-CN" altLang="en-US" sz="4800" b="1" dirty="0"/>
              <a:t> </a:t>
            </a:r>
            <a:r>
              <a:rPr lang="en-US" altLang="zh-CN" sz="4800" b="1" dirty="0"/>
              <a:t>Data Synthesis Competition</a:t>
            </a:r>
            <a:endParaRPr lang="en-US" sz="4800" b="1" dirty="0"/>
          </a:p>
        </p:txBody>
      </p:sp>
      <p:sp>
        <p:nvSpPr>
          <p:cNvPr id="3" name="Subtitle 2">
            <a:extLst>
              <a:ext uri="{FF2B5EF4-FFF2-40B4-BE49-F238E27FC236}">
                <a16:creationId xmlns:a16="http://schemas.microsoft.com/office/drawing/2014/main" id="{282F7D63-9854-614A-8ADA-E6C66CDC6831}"/>
              </a:ext>
            </a:extLst>
          </p:cNvPr>
          <p:cNvSpPr>
            <a:spLocks noGrp="1"/>
          </p:cNvSpPr>
          <p:nvPr>
            <p:ph type="subTitle" idx="1"/>
          </p:nvPr>
        </p:nvSpPr>
        <p:spPr>
          <a:xfrm>
            <a:off x="1524000" y="3947050"/>
            <a:ext cx="9144000" cy="572583"/>
          </a:xfrm>
        </p:spPr>
        <p:txBody>
          <a:bodyPr>
            <a:normAutofit/>
          </a:bodyPr>
          <a:lstStyle/>
          <a:p>
            <a:pPr algn="l"/>
            <a:r>
              <a:rPr lang="en-US" sz="2800" i="1" dirty="0"/>
              <a:t>Sheng Luo, </a:t>
            </a:r>
            <a:r>
              <a:rPr lang="en-US" sz="2800" i="1" dirty="0" err="1"/>
              <a:t>Xiao</a:t>
            </a:r>
            <a:r>
              <a:rPr lang="en-US" altLang="zh-CN" sz="2800" i="1" dirty="0" err="1"/>
              <a:t>chi</a:t>
            </a:r>
            <a:r>
              <a:rPr lang="zh-CN" altLang="en-US" sz="2800" i="1" dirty="0"/>
              <a:t> </a:t>
            </a:r>
            <a:r>
              <a:rPr lang="en-US" altLang="zh-CN" sz="2800" i="1" dirty="0"/>
              <a:t>(</a:t>
            </a:r>
            <a:r>
              <a:rPr lang="en-US" sz="2800" i="1" dirty="0"/>
              <a:t>George</a:t>
            </a:r>
            <a:r>
              <a:rPr lang="en-US" altLang="zh-CN" sz="2800" i="1" dirty="0"/>
              <a:t>)</a:t>
            </a:r>
            <a:r>
              <a:rPr lang="en-US" sz="2800" i="1" dirty="0"/>
              <a:t> Li, </a:t>
            </a:r>
            <a:r>
              <a:rPr lang="en-US" altLang="zh-CN" sz="2800" i="1" dirty="0" err="1"/>
              <a:t>Xinyu</a:t>
            </a:r>
            <a:r>
              <a:rPr lang="zh-CN" altLang="en-US" sz="2800" i="1" dirty="0"/>
              <a:t> </a:t>
            </a:r>
            <a:r>
              <a:rPr lang="en-US" altLang="zh-CN" sz="2800" i="1" dirty="0"/>
              <a:t>(</a:t>
            </a:r>
            <a:r>
              <a:rPr lang="en-US" sz="2800" i="1" dirty="0"/>
              <a:t>Mandy</a:t>
            </a:r>
            <a:r>
              <a:rPr lang="en-US" altLang="zh-CN" sz="2800" i="1" dirty="0"/>
              <a:t>)</a:t>
            </a:r>
            <a:r>
              <a:rPr lang="en-US" sz="2800" i="1" dirty="0"/>
              <a:t> Zhang</a:t>
            </a:r>
          </a:p>
        </p:txBody>
      </p:sp>
      <p:sp>
        <p:nvSpPr>
          <p:cNvPr id="8"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4"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DC807DE-4653-1047-92DE-FA5826FC9C66}"/>
              </a:ext>
            </a:extLst>
          </p:cNvPr>
          <p:cNvSpPr txBox="1"/>
          <p:nvPr/>
        </p:nvSpPr>
        <p:spPr>
          <a:xfrm>
            <a:off x="117360" y="634589"/>
            <a:ext cx="5086201" cy="861774"/>
          </a:xfrm>
          <a:prstGeom prst="rect">
            <a:avLst/>
          </a:prstGeom>
          <a:noFill/>
        </p:spPr>
        <p:txBody>
          <a:bodyPr wrap="none" rtlCol="0">
            <a:spAutoFit/>
          </a:bodyPr>
          <a:lstStyle/>
          <a:p>
            <a:r>
              <a:rPr lang="en-US" sz="5000" dirty="0">
                <a:solidFill>
                  <a:srgbClr val="FFC000"/>
                </a:solidFill>
              </a:rPr>
              <a:t>The Warriors Team</a:t>
            </a:r>
          </a:p>
        </p:txBody>
      </p:sp>
      <p:sp>
        <p:nvSpPr>
          <p:cNvPr id="5" name="TextBox 4">
            <a:extLst>
              <a:ext uri="{FF2B5EF4-FFF2-40B4-BE49-F238E27FC236}">
                <a16:creationId xmlns:a16="http://schemas.microsoft.com/office/drawing/2014/main" id="{BA71FDEE-F778-CA47-82B1-28C625109DC4}"/>
              </a:ext>
            </a:extLst>
          </p:cNvPr>
          <p:cNvSpPr txBox="1"/>
          <p:nvPr/>
        </p:nvSpPr>
        <p:spPr>
          <a:xfrm>
            <a:off x="6925056" y="5608319"/>
            <a:ext cx="6790944" cy="523220"/>
          </a:xfrm>
          <a:prstGeom prst="rect">
            <a:avLst/>
          </a:prstGeom>
          <a:noFill/>
        </p:spPr>
        <p:txBody>
          <a:bodyPr wrap="square" rtlCol="0">
            <a:spAutoFit/>
          </a:bodyPr>
          <a:lstStyle/>
          <a:p>
            <a:r>
              <a:rPr lang="en-US" sz="2800" dirty="0">
                <a:solidFill>
                  <a:schemeClr val="tx1">
                    <a:lumMod val="65000"/>
                    <a:lumOff val="35000"/>
                  </a:schemeClr>
                </a:solidFill>
              </a:rPr>
              <a:t>The George Washington University</a:t>
            </a:r>
          </a:p>
        </p:txBody>
      </p:sp>
    </p:spTree>
    <p:extLst>
      <p:ext uri="{BB962C8B-B14F-4D97-AF65-F5344CB8AC3E}">
        <p14:creationId xmlns:p14="http://schemas.microsoft.com/office/powerpoint/2010/main" val="406690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042A10-E7CF-8640-9DE8-D86D49492C5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Evaluate</a:t>
            </a:r>
            <a:r>
              <a:rPr lang="zh-CN" altLang="en-US" sz="5400" dirty="0">
                <a:solidFill>
                  <a:srgbClr val="FFFFFF"/>
                </a:solidFill>
              </a:rPr>
              <a:t> </a:t>
            </a:r>
            <a:r>
              <a:rPr lang="en-US" altLang="zh-CN" sz="5400" dirty="0">
                <a:solidFill>
                  <a:srgbClr val="FFFFFF"/>
                </a:solidFill>
              </a:rPr>
              <a:t>the</a:t>
            </a:r>
            <a:r>
              <a:rPr lang="zh-CN" altLang="en-US" sz="5400" dirty="0">
                <a:solidFill>
                  <a:srgbClr val="FFFFFF"/>
                </a:solidFill>
              </a:rPr>
              <a:t> </a:t>
            </a:r>
            <a:r>
              <a:rPr lang="en-US" altLang="zh-CN" sz="5400" dirty="0" err="1">
                <a:solidFill>
                  <a:srgbClr val="FFFFFF"/>
                </a:solidFill>
              </a:rPr>
              <a:t>Autoencode</a:t>
            </a:r>
            <a:r>
              <a:rPr lang="zh-CN" altLang="en-US" sz="5400" dirty="0">
                <a:solidFill>
                  <a:srgbClr val="FFFFFF"/>
                </a:solidFill>
              </a:rPr>
              <a:t> </a:t>
            </a:r>
            <a:r>
              <a:rPr lang="en-US" altLang="zh-CN" sz="5400" dirty="0" err="1">
                <a:solidFill>
                  <a:srgbClr val="FFFFFF"/>
                </a:solidFill>
              </a:rPr>
              <a:t>performane</a:t>
            </a:r>
            <a:endParaRPr lang="en-US" sz="5400" dirty="0">
              <a:solidFill>
                <a:srgbClr val="FFFFFF"/>
              </a:solidFill>
            </a:endParaRPr>
          </a:p>
        </p:txBody>
      </p:sp>
      <p:cxnSp>
        <p:nvCxnSpPr>
          <p:cNvPr id="19"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1CEE424-5328-7741-A340-BBEB311E4AB4}"/>
              </a:ext>
            </a:extLst>
          </p:cNvPr>
          <p:cNvPicPr>
            <a:picLocks noChangeAspect="1"/>
          </p:cNvPicPr>
          <p:nvPr/>
        </p:nvPicPr>
        <p:blipFill>
          <a:blip r:embed="rId3"/>
          <a:stretch>
            <a:fillRect/>
          </a:stretch>
        </p:blipFill>
        <p:spPr>
          <a:xfrm>
            <a:off x="751118" y="2391091"/>
            <a:ext cx="4816921" cy="3420014"/>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B7B3C40E-9F44-D84B-B957-85F30EBC7D8A}"/>
              </a:ext>
            </a:extLst>
          </p:cNvPr>
          <p:cNvPicPr>
            <a:picLocks noGrp="1" noChangeAspect="1"/>
          </p:cNvPicPr>
          <p:nvPr>
            <p:ph idx="1"/>
          </p:nvPr>
        </p:nvPicPr>
        <p:blipFill>
          <a:blip r:embed="rId4"/>
          <a:stretch>
            <a:fillRect/>
          </a:stretch>
        </p:blipFill>
        <p:spPr>
          <a:xfrm>
            <a:off x="6939642" y="2362410"/>
            <a:ext cx="4602115" cy="3428575"/>
          </a:xfrm>
          <a:prstGeom prst="rect">
            <a:avLst/>
          </a:prstGeom>
        </p:spPr>
      </p:pic>
      <p:sp>
        <p:nvSpPr>
          <p:cNvPr id="8" name="TextBox 7">
            <a:extLst>
              <a:ext uri="{FF2B5EF4-FFF2-40B4-BE49-F238E27FC236}">
                <a16:creationId xmlns:a16="http://schemas.microsoft.com/office/drawing/2014/main" id="{899AC8CC-5601-C643-9AB4-BF7A5F0DA67B}"/>
              </a:ext>
            </a:extLst>
          </p:cNvPr>
          <p:cNvSpPr txBox="1"/>
          <p:nvPr/>
        </p:nvSpPr>
        <p:spPr>
          <a:xfrm>
            <a:off x="522517" y="5959923"/>
            <a:ext cx="5529591" cy="646331"/>
          </a:xfrm>
          <a:prstGeom prst="rect">
            <a:avLst/>
          </a:prstGeom>
          <a:noFill/>
        </p:spPr>
        <p:txBody>
          <a:bodyPr wrap="none" rtlCol="0">
            <a:spAutoFit/>
          </a:bodyPr>
          <a:lstStyle/>
          <a:p>
            <a:pPr marL="285750" indent="-285750">
              <a:buFont typeface="Arial" panose="020B0604020202020204" pitchFamily="34" charset="0"/>
              <a:buChar char="•"/>
            </a:pPr>
            <a:r>
              <a:rPr lang="en-US" altLang="zh-CN" dirty="0"/>
              <a:t>Test</a:t>
            </a:r>
            <a:r>
              <a:rPr lang="zh-CN" altLang="en-US" dirty="0"/>
              <a:t> </a:t>
            </a:r>
            <a:r>
              <a:rPr lang="en-US" altLang="zh-CN" dirty="0"/>
              <a:t>the</a:t>
            </a:r>
            <a:r>
              <a:rPr lang="zh-CN" altLang="en-US" dirty="0"/>
              <a:t> </a:t>
            </a:r>
            <a:r>
              <a:rPr lang="en-US" altLang="zh-CN" dirty="0"/>
              <a:t>encoder</a:t>
            </a:r>
            <a:r>
              <a:rPr lang="zh-CN" altLang="en-US" dirty="0"/>
              <a:t> </a:t>
            </a:r>
            <a:r>
              <a:rPr lang="en-US" altLang="zh-CN" dirty="0"/>
              <a:t>with</a:t>
            </a:r>
            <a:r>
              <a:rPr lang="zh-CN" altLang="en-US" dirty="0"/>
              <a:t> </a:t>
            </a:r>
            <a:r>
              <a:rPr lang="en-US" altLang="zh-CN" dirty="0"/>
              <a:t>testing</a:t>
            </a:r>
            <a:r>
              <a:rPr lang="zh-CN" altLang="en-US" dirty="0"/>
              <a:t> </a:t>
            </a:r>
            <a:r>
              <a:rPr lang="en-US" altLang="zh-CN" dirty="0"/>
              <a:t>set.</a:t>
            </a:r>
            <a:r>
              <a:rPr lang="zh-CN" altLang="en-US" dirty="0"/>
              <a:t> </a:t>
            </a:r>
            <a:endParaRPr lang="en-US" altLang="zh-CN" dirty="0"/>
          </a:p>
          <a:p>
            <a:pPr marL="285750" indent="-285750">
              <a:buFont typeface="Arial" panose="020B0604020202020204" pitchFamily="34" charset="0"/>
              <a:buChar char="•"/>
            </a:pPr>
            <a:r>
              <a:rPr lang="en-US" altLang="zh-CN" dirty="0"/>
              <a:t>T</a:t>
            </a:r>
            <a:r>
              <a:rPr lang="en-US" dirty="0"/>
              <a:t>he color shows the value of True Salary of each point</a:t>
            </a:r>
          </a:p>
        </p:txBody>
      </p:sp>
      <p:sp>
        <p:nvSpPr>
          <p:cNvPr id="9" name="TextBox 8">
            <a:extLst>
              <a:ext uri="{FF2B5EF4-FFF2-40B4-BE49-F238E27FC236}">
                <a16:creationId xmlns:a16="http://schemas.microsoft.com/office/drawing/2014/main" id="{24DDD0D1-7A18-2240-8404-CDC75F739C73}"/>
              </a:ext>
            </a:extLst>
          </p:cNvPr>
          <p:cNvSpPr txBox="1"/>
          <p:nvPr/>
        </p:nvSpPr>
        <p:spPr>
          <a:xfrm>
            <a:off x="6476516" y="5943666"/>
            <a:ext cx="5715484"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a:t>
            </a:r>
            <a:r>
              <a:rPr lang="en-US" dirty="0"/>
              <a:t>est the decoder with testing set</a:t>
            </a:r>
          </a:p>
          <a:p>
            <a:pPr marL="285750" indent="-285750">
              <a:buFont typeface="Arial" panose="020B0604020202020204" pitchFamily="34" charset="0"/>
              <a:buChar char="•"/>
            </a:pPr>
            <a:r>
              <a:rPr lang="en-US" dirty="0"/>
              <a:t> </a:t>
            </a:r>
            <a:r>
              <a:rPr lang="en-US" altLang="zh-CN" dirty="0"/>
              <a:t>T</a:t>
            </a:r>
            <a:r>
              <a:rPr lang="en-US" dirty="0"/>
              <a:t>he color shows the value of the predictive value created by the autoencoder of each point.</a:t>
            </a:r>
          </a:p>
        </p:txBody>
      </p:sp>
    </p:spTree>
    <p:extLst>
      <p:ext uri="{BB962C8B-B14F-4D97-AF65-F5344CB8AC3E}">
        <p14:creationId xmlns:p14="http://schemas.microsoft.com/office/powerpoint/2010/main" val="3224283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C2BD57F5-1526-2049-8D06-76C55116CC34}"/>
              </a:ext>
            </a:extLst>
          </p:cNvPr>
          <p:cNvSpPr>
            <a:spLocks noGrp="1"/>
          </p:cNvSpPr>
          <p:nvPr>
            <p:ph type="title"/>
          </p:nvPr>
        </p:nvSpPr>
        <p:spPr>
          <a:xfrm>
            <a:off x="950121" y="5529884"/>
            <a:ext cx="5693783" cy="1096331"/>
          </a:xfrm>
        </p:spPr>
        <p:txBody>
          <a:bodyPr>
            <a:normAutofit/>
          </a:bodyPr>
          <a:lstStyle/>
          <a:p>
            <a:r>
              <a:rPr lang="en-US" sz="3400">
                <a:solidFill>
                  <a:srgbClr val="303030"/>
                </a:solidFill>
              </a:rPr>
              <a:t>Use</a:t>
            </a:r>
            <a:r>
              <a:rPr lang="zh-CN" altLang="en-US" sz="3400">
                <a:solidFill>
                  <a:srgbClr val="303030"/>
                </a:solidFill>
              </a:rPr>
              <a:t> </a:t>
            </a:r>
            <a:r>
              <a:rPr lang="en-US" altLang="zh-CN" sz="3400">
                <a:solidFill>
                  <a:srgbClr val="303030"/>
                </a:solidFill>
              </a:rPr>
              <a:t>Decoder</a:t>
            </a:r>
            <a:r>
              <a:rPr lang="zh-CN" altLang="en-US" sz="3400">
                <a:solidFill>
                  <a:srgbClr val="303030"/>
                </a:solidFill>
              </a:rPr>
              <a:t> </a:t>
            </a:r>
            <a:r>
              <a:rPr lang="en-US" altLang="zh-CN" sz="3400">
                <a:solidFill>
                  <a:srgbClr val="303030"/>
                </a:solidFill>
              </a:rPr>
              <a:t>to</a:t>
            </a:r>
            <a:r>
              <a:rPr lang="zh-CN" altLang="en-US" sz="3400">
                <a:solidFill>
                  <a:srgbClr val="303030"/>
                </a:solidFill>
              </a:rPr>
              <a:t> </a:t>
            </a:r>
            <a:r>
              <a:rPr lang="en-US" altLang="zh-CN" sz="3400">
                <a:solidFill>
                  <a:srgbClr val="303030"/>
                </a:solidFill>
              </a:rPr>
              <a:t>synthesize</a:t>
            </a:r>
            <a:r>
              <a:rPr lang="zh-CN" altLang="en-US" sz="3400">
                <a:solidFill>
                  <a:srgbClr val="303030"/>
                </a:solidFill>
              </a:rPr>
              <a:t> </a:t>
            </a:r>
            <a:r>
              <a:rPr lang="en-US" altLang="zh-CN" sz="3400">
                <a:solidFill>
                  <a:srgbClr val="303030"/>
                </a:solidFill>
              </a:rPr>
              <a:t>new</a:t>
            </a:r>
            <a:r>
              <a:rPr lang="zh-CN" altLang="en-US" sz="3400">
                <a:solidFill>
                  <a:srgbClr val="303030"/>
                </a:solidFill>
              </a:rPr>
              <a:t> </a:t>
            </a:r>
            <a:r>
              <a:rPr lang="en-US" altLang="zh-CN" sz="3400">
                <a:solidFill>
                  <a:srgbClr val="303030"/>
                </a:solidFill>
              </a:rPr>
              <a:t>data</a:t>
            </a:r>
            <a:endParaRPr lang="en-US" sz="3400">
              <a:solidFill>
                <a:srgbClr val="303030"/>
              </a:solidFill>
            </a:endParaRPr>
          </a:p>
        </p:txBody>
      </p:sp>
      <p:pic>
        <p:nvPicPr>
          <p:cNvPr id="11" name="Picture 10">
            <a:extLst>
              <a:ext uri="{FF2B5EF4-FFF2-40B4-BE49-F238E27FC236}">
                <a16:creationId xmlns:a16="http://schemas.microsoft.com/office/drawing/2014/main" id="{2DF09797-F95C-5A4F-BEAC-FAF8FF103619}"/>
              </a:ext>
            </a:extLst>
          </p:cNvPr>
          <p:cNvPicPr>
            <a:picLocks noChangeAspect="1"/>
          </p:cNvPicPr>
          <p:nvPr/>
        </p:nvPicPr>
        <p:blipFill rotWithShape="1">
          <a:blip r:embed="rId2"/>
          <a:srcRect r="12424" b="-3"/>
          <a:stretch/>
        </p:blipFill>
        <p:spPr>
          <a:xfrm>
            <a:off x="210447" y="174480"/>
            <a:ext cx="6433457" cy="4940429"/>
          </a:xfrm>
          <a:prstGeom prst="rect">
            <a:avLst/>
          </a:prstGeom>
        </p:spPr>
      </p:pic>
      <p:sp>
        <p:nvSpPr>
          <p:cNvPr id="3" name="Content Placeholder 2">
            <a:extLst>
              <a:ext uri="{FF2B5EF4-FFF2-40B4-BE49-F238E27FC236}">
                <a16:creationId xmlns:a16="http://schemas.microsoft.com/office/drawing/2014/main" id="{D4B300DE-F997-D449-AF48-5F80990E5426}"/>
              </a:ext>
            </a:extLst>
          </p:cNvPr>
          <p:cNvSpPr>
            <a:spLocks noGrp="1"/>
          </p:cNvSpPr>
          <p:nvPr>
            <p:ph idx="1"/>
          </p:nvPr>
        </p:nvSpPr>
        <p:spPr>
          <a:xfrm>
            <a:off x="7534655" y="965199"/>
            <a:ext cx="4008101" cy="4020458"/>
          </a:xfrm>
        </p:spPr>
        <p:txBody>
          <a:bodyPr anchor="ctr">
            <a:normAutofit/>
          </a:bodyPr>
          <a:lstStyle/>
          <a:p>
            <a:r>
              <a:rPr lang="en-US" sz="1400"/>
              <a:t>Although we can choose a random 2-dimensional point as the input of the decoder, we still hope our random sample has a similar distribution as the originial data.</a:t>
            </a:r>
          </a:p>
          <a:p>
            <a:r>
              <a:rPr lang="en-US" altLang="zh-CN" sz="1400"/>
              <a:t>W</a:t>
            </a:r>
            <a:r>
              <a:rPr lang="en-US" sz="1400"/>
              <a:t>e finally worked out </a:t>
            </a:r>
            <a:r>
              <a:rPr lang="en-US" altLang="zh-CN" sz="1400"/>
              <a:t>a</a:t>
            </a:r>
            <a:r>
              <a:rPr lang="zh-CN" altLang="en-US" sz="1400"/>
              <a:t> </a:t>
            </a:r>
            <a:r>
              <a:rPr lang="en-US" sz="1400"/>
              <a:t>way to </a:t>
            </a:r>
            <a:r>
              <a:rPr lang="en-US" altLang="zh-CN" sz="1400"/>
              <a:t>generate</a:t>
            </a:r>
            <a:r>
              <a:rPr lang="zh-CN" altLang="en-US" sz="1400"/>
              <a:t> </a:t>
            </a:r>
            <a:r>
              <a:rPr lang="en-US" altLang="zh-CN" sz="1400"/>
              <a:t>samples</a:t>
            </a:r>
            <a:r>
              <a:rPr lang="zh-CN" altLang="en-US" sz="1400"/>
              <a:t> </a:t>
            </a:r>
            <a:r>
              <a:rPr lang="en-US" altLang="zh-CN" sz="1400"/>
              <a:t>with</a:t>
            </a:r>
            <a:r>
              <a:rPr lang="zh-CN" altLang="en-US" sz="1400"/>
              <a:t> </a:t>
            </a:r>
            <a:r>
              <a:rPr lang="en-US" altLang="zh-CN" sz="1400"/>
              <a:t>the</a:t>
            </a:r>
            <a:r>
              <a:rPr lang="zh-CN" altLang="en-US" sz="1400"/>
              <a:t> </a:t>
            </a:r>
            <a:r>
              <a:rPr lang="en-US" altLang="zh-CN" sz="1400"/>
              <a:t>same</a:t>
            </a:r>
            <a:r>
              <a:rPr lang="zh-CN" altLang="en-US" sz="1400"/>
              <a:t> </a:t>
            </a:r>
            <a:r>
              <a:rPr lang="en-US" altLang="zh-CN" sz="1400"/>
              <a:t>distribution</a:t>
            </a:r>
            <a:r>
              <a:rPr lang="zh-CN" altLang="en-US" sz="1400"/>
              <a:t> </a:t>
            </a:r>
            <a:r>
              <a:rPr lang="en-US" altLang="zh-CN" sz="1400"/>
              <a:t>of</a:t>
            </a:r>
            <a:r>
              <a:rPr lang="zh-CN" altLang="en-US" sz="1400"/>
              <a:t> </a:t>
            </a:r>
            <a:r>
              <a:rPr lang="en-US" altLang="zh-CN" sz="1400"/>
              <a:t>given</a:t>
            </a:r>
            <a:r>
              <a:rPr lang="zh-CN" altLang="en-US" sz="1400"/>
              <a:t> </a:t>
            </a:r>
            <a:r>
              <a:rPr lang="en-US" altLang="zh-CN" sz="1400"/>
              <a:t>data.</a:t>
            </a:r>
            <a:r>
              <a:rPr lang="zh-CN" altLang="en-US" sz="1400"/>
              <a:t> </a:t>
            </a:r>
            <a:endParaRPr lang="en-US" sz="1400"/>
          </a:p>
          <a:p>
            <a:pPr lvl="1"/>
            <a:r>
              <a:rPr lang="en-US" altLang="zh-CN" sz="1400"/>
              <a:t>R</a:t>
            </a:r>
            <a:r>
              <a:rPr lang="en-US" sz="1400"/>
              <a:t>andomly pick up a point from the data</a:t>
            </a:r>
          </a:p>
          <a:p>
            <a:pPr lvl="1"/>
            <a:r>
              <a:rPr lang="en-US" altLang="zh-CN" sz="1400"/>
              <a:t>C</a:t>
            </a:r>
            <a:r>
              <a:rPr lang="en-US" sz="1400"/>
              <a:t>hoose 2 random values from a normal distribution and add the values to each dimension of the point respectively.</a:t>
            </a:r>
          </a:p>
          <a:p>
            <a:pPr lvl="1"/>
            <a:r>
              <a:rPr lang="en-US" sz="1400"/>
              <a:t>We</a:t>
            </a:r>
            <a:r>
              <a:rPr lang="zh-CN" altLang="en-US" sz="1400"/>
              <a:t> </a:t>
            </a:r>
            <a:r>
              <a:rPr lang="en-US" sz="1400"/>
              <a:t> assign a large variance of the normal distribution if we want a very different sample.	</a:t>
            </a:r>
          </a:p>
          <a:p>
            <a:endParaRPr lang="en-US" sz="1400"/>
          </a:p>
        </p:txBody>
      </p:sp>
    </p:spTree>
    <p:extLst>
      <p:ext uri="{BB962C8B-B14F-4D97-AF65-F5344CB8AC3E}">
        <p14:creationId xmlns:p14="http://schemas.microsoft.com/office/powerpoint/2010/main" val="1220120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910173-6A43-8048-96C9-B64F16B54EC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Model</a:t>
            </a:r>
            <a:r>
              <a:rPr lang="en-US" altLang="zh-CN" sz="2600" kern="1200">
                <a:solidFill>
                  <a:srgbClr val="FFFFFF"/>
                </a:solidFill>
                <a:latin typeface="+mj-lt"/>
                <a:ea typeface="+mj-ea"/>
                <a:cs typeface="+mj-cs"/>
              </a:rPr>
              <a:t> Building: Linear regression </a:t>
            </a:r>
            <a:endParaRPr lang="en-US" sz="2600" kern="1200">
              <a:solidFill>
                <a:srgbClr val="FFFFFF"/>
              </a:solidFill>
              <a:latin typeface="+mj-lt"/>
              <a:ea typeface="+mj-ea"/>
              <a:cs typeface="+mj-cs"/>
            </a:endParaRPr>
          </a:p>
        </p:txBody>
      </p:sp>
      <p:pic>
        <p:nvPicPr>
          <p:cNvPr id="5" name="Content Placeholder 4">
            <a:extLst>
              <a:ext uri="{FF2B5EF4-FFF2-40B4-BE49-F238E27FC236}">
                <a16:creationId xmlns:a16="http://schemas.microsoft.com/office/drawing/2014/main" id="{7043DCDC-7179-EC43-98FD-E5BE57A804DB}"/>
              </a:ext>
            </a:extLst>
          </p:cNvPr>
          <p:cNvPicPr>
            <a:picLocks noGrp="1" noChangeAspect="1"/>
          </p:cNvPicPr>
          <p:nvPr>
            <p:ph idx="1"/>
          </p:nvPr>
        </p:nvPicPr>
        <p:blipFill>
          <a:blip r:embed="rId3"/>
          <a:stretch>
            <a:fillRect/>
          </a:stretch>
        </p:blipFill>
        <p:spPr>
          <a:xfrm>
            <a:off x="4085227" y="961812"/>
            <a:ext cx="7094945" cy="4930987"/>
          </a:xfrm>
          <a:prstGeom prst="rect">
            <a:avLst/>
          </a:prstGeom>
        </p:spPr>
      </p:pic>
      <p:sp>
        <p:nvSpPr>
          <p:cNvPr id="6" name="TextBox 5">
            <a:extLst>
              <a:ext uri="{FF2B5EF4-FFF2-40B4-BE49-F238E27FC236}">
                <a16:creationId xmlns:a16="http://schemas.microsoft.com/office/drawing/2014/main" id="{9C2B4198-ACB4-CA4D-8D69-A23D3AB07A1A}"/>
              </a:ext>
            </a:extLst>
          </p:cNvPr>
          <p:cNvSpPr txBox="1"/>
          <p:nvPr/>
        </p:nvSpPr>
        <p:spPr>
          <a:xfrm>
            <a:off x="4506686" y="5892799"/>
            <a:ext cx="5941498" cy="369332"/>
          </a:xfrm>
          <a:prstGeom prst="rect">
            <a:avLst/>
          </a:prstGeom>
          <a:noFill/>
        </p:spPr>
        <p:txBody>
          <a:bodyPr wrap="none" rtlCol="0">
            <a:spAutoFit/>
          </a:bodyPr>
          <a:lstStyle/>
          <a:p>
            <a:r>
              <a:rPr lang="en-US" dirty="0"/>
              <a:t>Summary for all the models: </a:t>
            </a:r>
            <a:r>
              <a:rPr lang="en-US" i="1" dirty="0"/>
              <a:t>O is Overfitting, U is Underfitting</a:t>
            </a:r>
            <a:endParaRPr lang="en-US" dirty="0"/>
          </a:p>
        </p:txBody>
      </p:sp>
    </p:spTree>
    <p:extLst>
      <p:ext uri="{BB962C8B-B14F-4D97-AF65-F5344CB8AC3E}">
        <p14:creationId xmlns:p14="http://schemas.microsoft.com/office/powerpoint/2010/main" val="917822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24483737-1B92-DE4A-A80A-4CAE90F593AA}"/>
              </a:ext>
            </a:extLst>
          </p:cNvPr>
          <p:cNvSpPr>
            <a:spLocks noGrp="1"/>
          </p:cNvSpPr>
          <p:nvPr>
            <p:ph type="title"/>
          </p:nvPr>
        </p:nvSpPr>
        <p:spPr>
          <a:xfrm>
            <a:off x="950121" y="5529884"/>
            <a:ext cx="5693783" cy="1096331"/>
          </a:xfrm>
        </p:spPr>
        <p:txBody>
          <a:bodyPr>
            <a:normAutofit/>
          </a:bodyPr>
          <a:lstStyle/>
          <a:p>
            <a:r>
              <a:rPr lang="en-US" sz="4000">
                <a:solidFill>
                  <a:srgbClr val="303030"/>
                </a:solidFill>
              </a:rPr>
              <a:t>Linear</a:t>
            </a:r>
            <a:r>
              <a:rPr lang="zh-CN" altLang="en-US" sz="4000">
                <a:solidFill>
                  <a:srgbClr val="303030"/>
                </a:solidFill>
              </a:rPr>
              <a:t> </a:t>
            </a:r>
            <a:r>
              <a:rPr lang="en-US" altLang="zh-CN" sz="4000">
                <a:solidFill>
                  <a:srgbClr val="303030"/>
                </a:solidFill>
              </a:rPr>
              <a:t>Regression</a:t>
            </a:r>
            <a:endParaRPr lang="en-US" sz="4000">
              <a:solidFill>
                <a:srgbClr val="303030"/>
              </a:solidFill>
            </a:endParaRPr>
          </a:p>
        </p:txBody>
      </p:sp>
      <p:pic>
        <p:nvPicPr>
          <p:cNvPr id="5" name="Picture 4">
            <a:extLst>
              <a:ext uri="{FF2B5EF4-FFF2-40B4-BE49-F238E27FC236}">
                <a16:creationId xmlns:a16="http://schemas.microsoft.com/office/drawing/2014/main" id="{3DA835E5-D963-734F-96EE-431501892B6E}"/>
              </a:ext>
            </a:extLst>
          </p:cNvPr>
          <p:cNvPicPr>
            <a:picLocks noChangeAspect="1"/>
          </p:cNvPicPr>
          <p:nvPr/>
        </p:nvPicPr>
        <p:blipFill>
          <a:blip r:embed="rId2"/>
          <a:stretch>
            <a:fillRect/>
          </a:stretch>
        </p:blipFill>
        <p:spPr>
          <a:xfrm>
            <a:off x="832888" y="489857"/>
            <a:ext cx="6089766" cy="4765241"/>
          </a:xfrm>
          <a:prstGeom prst="rect">
            <a:avLst/>
          </a:prstGeom>
        </p:spPr>
      </p:pic>
      <p:sp>
        <p:nvSpPr>
          <p:cNvPr id="3" name="Content Placeholder 2">
            <a:extLst>
              <a:ext uri="{FF2B5EF4-FFF2-40B4-BE49-F238E27FC236}">
                <a16:creationId xmlns:a16="http://schemas.microsoft.com/office/drawing/2014/main" id="{1D82D483-6347-DA4B-A075-399322213E8C}"/>
              </a:ext>
            </a:extLst>
          </p:cNvPr>
          <p:cNvSpPr>
            <a:spLocks noGrp="1"/>
          </p:cNvSpPr>
          <p:nvPr>
            <p:ph idx="1"/>
          </p:nvPr>
        </p:nvSpPr>
        <p:spPr>
          <a:xfrm>
            <a:off x="7346605" y="886742"/>
            <a:ext cx="4710801" cy="4020458"/>
          </a:xfrm>
        </p:spPr>
        <p:txBody>
          <a:bodyPr anchor="ctr">
            <a:noAutofit/>
          </a:bodyPr>
          <a:lstStyle/>
          <a:p>
            <a:r>
              <a:rPr lang="en-US" sz="2400" dirty="0"/>
              <a:t>One</a:t>
            </a:r>
            <a:r>
              <a:rPr lang="en-US" altLang="zh-CN" sz="2400" dirty="0"/>
              <a:t>-hot-encoding</a:t>
            </a:r>
            <a:r>
              <a:rPr lang="zh-CN" altLang="en-US" sz="2400" dirty="0"/>
              <a:t> </a:t>
            </a:r>
            <a:r>
              <a:rPr lang="en-US" altLang="zh-CN" sz="2400" dirty="0"/>
              <a:t>for</a:t>
            </a:r>
            <a:r>
              <a:rPr lang="zh-CN" altLang="en-US" sz="2400" dirty="0"/>
              <a:t> </a:t>
            </a:r>
            <a:r>
              <a:rPr lang="en-US" altLang="zh-CN" sz="2400" dirty="0"/>
              <a:t>categorical</a:t>
            </a:r>
            <a:r>
              <a:rPr lang="zh-CN" altLang="en-US" sz="2400" dirty="0"/>
              <a:t> </a:t>
            </a:r>
            <a:r>
              <a:rPr lang="en-US" altLang="zh-CN" sz="2400" dirty="0"/>
              <a:t>features</a:t>
            </a:r>
          </a:p>
          <a:p>
            <a:r>
              <a:rPr lang="en-US" altLang="zh-CN" sz="2400" dirty="0"/>
              <a:t>Split</a:t>
            </a:r>
            <a:r>
              <a:rPr lang="zh-CN" altLang="en-US" sz="2400" dirty="0"/>
              <a:t> </a:t>
            </a:r>
            <a:r>
              <a:rPr lang="en-US" altLang="zh-CN" sz="2400" dirty="0"/>
              <a:t>train</a:t>
            </a:r>
            <a:r>
              <a:rPr lang="zh-CN" altLang="en-US" sz="2400" dirty="0"/>
              <a:t> </a:t>
            </a:r>
            <a:r>
              <a:rPr lang="en-US" altLang="zh-CN" sz="2400" dirty="0"/>
              <a:t>and</a:t>
            </a:r>
            <a:r>
              <a:rPr lang="zh-CN" altLang="en-US" sz="2400" dirty="0"/>
              <a:t> </a:t>
            </a:r>
            <a:r>
              <a:rPr lang="en-US" altLang="zh-CN" sz="2400" dirty="0"/>
              <a:t>validation</a:t>
            </a:r>
            <a:r>
              <a:rPr lang="zh-CN" altLang="en-US" sz="2400" dirty="0"/>
              <a:t> </a:t>
            </a:r>
            <a:r>
              <a:rPr lang="en-US" altLang="zh-CN" sz="2400" dirty="0"/>
              <a:t>into</a:t>
            </a:r>
            <a:r>
              <a:rPr lang="zh-CN" altLang="en-US" sz="2400" dirty="0"/>
              <a:t> </a:t>
            </a:r>
            <a:r>
              <a:rPr lang="en-US" altLang="zh-CN" sz="2400" dirty="0"/>
              <a:t>0.7:0.3</a:t>
            </a:r>
          </a:p>
          <a:p>
            <a:r>
              <a:rPr lang="en-US" altLang="zh-CN" sz="2400" dirty="0"/>
              <a:t>Standardization</a:t>
            </a:r>
            <a:r>
              <a:rPr lang="zh-CN" altLang="en-US" sz="2400" dirty="0"/>
              <a:t> </a:t>
            </a:r>
            <a:r>
              <a:rPr lang="en-US" altLang="zh-CN" sz="2400" dirty="0"/>
              <a:t>into</a:t>
            </a:r>
            <a:r>
              <a:rPr lang="zh-CN" altLang="en-US" sz="2400" dirty="0"/>
              <a:t> </a:t>
            </a:r>
            <a:r>
              <a:rPr lang="en-US" altLang="zh-CN" sz="2400" dirty="0"/>
              <a:t>one</a:t>
            </a:r>
            <a:r>
              <a:rPr lang="zh-CN" altLang="en-US" sz="2400" dirty="0"/>
              <a:t> </a:t>
            </a:r>
            <a:r>
              <a:rPr lang="en-US" altLang="zh-CN" sz="2400" dirty="0"/>
              <a:t>scale</a:t>
            </a:r>
          </a:p>
          <a:p>
            <a:r>
              <a:rPr lang="en-US" sz="2400" dirty="0"/>
              <a:t>Build</a:t>
            </a:r>
            <a:r>
              <a:rPr lang="zh-CN" altLang="en-US" sz="2400" dirty="0"/>
              <a:t> </a:t>
            </a:r>
            <a:r>
              <a:rPr lang="en-US" altLang="zh-CN" sz="2400" dirty="0"/>
              <a:t>linear</a:t>
            </a:r>
            <a:r>
              <a:rPr lang="zh-CN" altLang="en-US" sz="2400" dirty="0"/>
              <a:t> </a:t>
            </a:r>
            <a:r>
              <a:rPr lang="en-US" altLang="zh-CN" sz="2400" dirty="0"/>
              <a:t>regression</a:t>
            </a:r>
            <a:r>
              <a:rPr lang="zh-CN" altLang="en-US" sz="2400" dirty="0"/>
              <a:t> </a:t>
            </a:r>
            <a:r>
              <a:rPr lang="en-US" altLang="zh-CN" sz="2400" dirty="0"/>
              <a:t>via</a:t>
            </a:r>
            <a:r>
              <a:rPr lang="zh-CN" altLang="en-US" sz="2400" dirty="0"/>
              <a:t> </a:t>
            </a:r>
            <a:r>
              <a:rPr lang="en-US" altLang="zh-CN" sz="2400" dirty="0" err="1"/>
              <a:t>Sklearn</a:t>
            </a:r>
            <a:endParaRPr lang="en-US" altLang="zh-CN" sz="2400" dirty="0"/>
          </a:p>
          <a:p>
            <a:r>
              <a:rPr lang="en-US" altLang="zh-CN" sz="2400" dirty="0"/>
              <a:t>Evaluate</a:t>
            </a:r>
            <a:r>
              <a:rPr lang="zh-CN" altLang="en-US" sz="2400" dirty="0"/>
              <a:t> </a:t>
            </a:r>
            <a:r>
              <a:rPr lang="en-US" altLang="zh-CN" sz="2400" dirty="0"/>
              <a:t>model</a:t>
            </a:r>
            <a:r>
              <a:rPr lang="zh-CN" altLang="en-US" sz="2400" dirty="0"/>
              <a:t> </a:t>
            </a:r>
            <a:r>
              <a:rPr lang="en-US" altLang="zh-CN" sz="2400" dirty="0"/>
              <a:t>performance:</a:t>
            </a:r>
          </a:p>
          <a:p>
            <a:pPr lvl="1"/>
            <a:r>
              <a:rPr lang="en-US" altLang="zh-CN" dirty="0"/>
              <a:t>Compute</a:t>
            </a:r>
            <a:r>
              <a:rPr lang="zh-CN" altLang="en-US" dirty="0"/>
              <a:t> </a:t>
            </a:r>
            <a:r>
              <a:rPr lang="en-US" altLang="zh-CN" dirty="0"/>
              <a:t>R^2</a:t>
            </a:r>
            <a:r>
              <a:rPr lang="zh-CN" altLang="en-US" dirty="0"/>
              <a:t> </a:t>
            </a:r>
            <a:r>
              <a:rPr lang="en-US" altLang="zh-CN" dirty="0"/>
              <a:t>on</a:t>
            </a:r>
            <a:r>
              <a:rPr lang="zh-CN" altLang="en-US" dirty="0"/>
              <a:t> </a:t>
            </a:r>
            <a:r>
              <a:rPr lang="en-US" altLang="zh-CN" dirty="0"/>
              <a:t>train</a:t>
            </a:r>
            <a:r>
              <a:rPr lang="zh-CN" altLang="en-US" dirty="0"/>
              <a:t> </a:t>
            </a:r>
            <a:r>
              <a:rPr lang="en-US" altLang="zh-CN" dirty="0"/>
              <a:t>and</a:t>
            </a:r>
            <a:r>
              <a:rPr lang="zh-CN" altLang="en-US" dirty="0"/>
              <a:t> </a:t>
            </a:r>
            <a:r>
              <a:rPr lang="en-US" altLang="zh-CN" dirty="0"/>
              <a:t>test</a:t>
            </a:r>
          </a:p>
          <a:p>
            <a:pPr lvl="1"/>
            <a:r>
              <a:rPr lang="en-US" altLang="zh-CN" dirty="0"/>
              <a:t>R^2</a:t>
            </a:r>
            <a:r>
              <a:rPr lang="zh-CN" altLang="en-US" dirty="0"/>
              <a:t> </a:t>
            </a:r>
            <a:r>
              <a:rPr lang="en-US" altLang="zh-CN" dirty="0" err="1"/>
              <a:t>Adj</a:t>
            </a:r>
            <a:endParaRPr lang="en-US" altLang="zh-CN" dirty="0"/>
          </a:p>
          <a:p>
            <a:pPr lvl="1"/>
            <a:r>
              <a:rPr lang="en-US" altLang="zh-CN" dirty="0"/>
              <a:t>MSE</a:t>
            </a:r>
            <a:r>
              <a:rPr lang="zh-CN" altLang="en-US" dirty="0"/>
              <a:t> </a:t>
            </a:r>
            <a:r>
              <a:rPr lang="en-US" altLang="zh-CN" dirty="0"/>
              <a:t>on</a:t>
            </a:r>
            <a:r>
              <a:rPr lang="zh-CN" altLang="en-US" dirty="0"/>
              <a:t> </a:t>
            </a:r>
            <a:r>
              <a:rPr lang="en-US" altLang="zh-CN" dirty="0"/>
              <a:t>train</a:t>
            </a:r>
            <a:r>
              <a:rPr lang="zh-CN" altLang="en-US" dirty="0"/>
              <a:t> </a:t>
            </a:r>
            <a:r>
              <a:rPr lang="en-US" altLang="zh-CN" dirty="0"/>
              <a:t>and</a:t>
            </a:r>
            <a:r>
              <a:rPr lang="zh-CN" altLang="en-US" dirty="0"/>
              <a:t> </a:t>
            </a:r>
            <a:r>
              <a:rPr lang="en-US" altLang="zh-CN" dirty="0"/>
              <a:t>test</a:t>
            </a:r>
          </a:p>
          <a:p>
            <a:r>
              <a:rPr lang="en-US" altLang="zh-CN" sz="2400" dirty="0"/>
              <a:t>Saved</a:t>
            </a:r>
            <a:r>
              <a:rPr lang="zh-CN" altLang="en-US" sz="2400" dirty="0"/>
              <a:t> </a:t>
            </a:r>
            <a:r>
              <a:rPr lang="en-US" altLang="zh-CN" sz="2400" dirty="0"/>
              <a:t>model</a:t>
            </a:r>
            <a:r>
              <a:rPr lang="zh-CN" altLang="en-US" sz="2400" dirty="0"/>
              <a:t> </a:t>
            </a:r>
            <a:r>
              <a:rPr lang="en-US" altLang="zh-CN" sz="2400" dirty="0"/>
              <a:t>into</a:t>
            </a:r>
            <a:r>
              <a:rPr lang="zh-CN" altLang="en-US" sz="2400" dirty="0"/>
              <a:t> </a:t>
            </a:r>
            <a:r>
              <a:rPr lang="en-US" altLang="zh-CN" sz="2400" dirty="0"/>
              <a:t>pickle</a:t>
            </a:r>
          </a:p>
          <a:p>
            <a:pPr marL="457200" lvl="1" indent="0">
              <a:buNone/>
            </a:pPr>
            <a:r>
              <a:rPr lang="en-US" dirty="0"/>
              <a:t>		</a:t>
            </a:r>
          </a:p>
        </p:txBody>
      </p:sp>
    </p:spTree>
    <p:extLst>
      <p:ext uri="{BB962C8B-B14F-4D97-AF65-F5344CB8AC3E}">
        <p14:creationId xmlns:p14="http://schemas.microsoft.com/office/powerpoint/2010/main" val="1218928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Freeform 21">
            <a:extLst>
              <a:ext uri="{FF2B5EF4-FFF2-40B4-BE49-F238E27FC236}">
                <a16:creationId xmlns:a16="http://schemas.microsoft.com/office/drawing/2014/main" id="{FEB0B922-A6AE-4089-8B21-F3E1A7709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237586" cy="6858000"/>
          </a:xfrm>
          <a:custGeom>
            <a:avLst/>
            <a:gdLst>
              <a:gd name="connsiteX0" fmla="*/ 0 w 10237586"/>
              <a:gd name="connsiteY0" fmla="*/ 0 h 6858000"/>
              <a:gd name="connsiteX1" fmla="*/ 7061432 w 10237586"/>
              <a:gd name="connsiteY1" fmla="*/ 0 h 6858000"/>
              <a:gd name="connsiteX2" fmla="*/ 10237586 w 10237586"/>
              <a:gd name="connsiteY2" fmla="*/ 6858000 h 6858000"/>
              <a:gd name="connsiteX3" fmla="*/ 0 w 102375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237586" h="6858000">
                <a:moveTo>
                  <a:pt x="0" y="0"/>
                </a:moveTo>
                <a:lnTo>
                  <a:pt x="7061432" y="0"/>
                </a:lnTo>
                <a:lnTo>
                  <a:pt x="10237586" y="6858000"/>
                </a:lnTo>
                <a:lnTo>
                  <a:pt x="0" y="6858000"/>
                </a:lnTo>
                <a:close/>
              </a:path>
            </a:pathLst>
          </a:custGeom>
          <a:solidFill>
            <a:srgbClr val="0000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20">
            <a:extLst>
              <a:ext uri="{FF2B5EF4-FFF2-40B4-BE49-F238E27FC236}">
                <a16:creationId xmlns:a16="http://schemas.microsoft.com/office/drawing/2014/main" id="{C5EB7378-ADA3-4D6E-8E3A-09FAD1478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7084BF5-79C1-AC4F-AA7B-52BC5F3622BE}"/>
              </a:ext>
            </a:extLst>
          </p:cNvPr>
          <p:cNvSpPr>
            <a:spLocks noGrp="1"/>
          </p:cNvSpPr>
          <p:nvPr>
            <p:ph type="title"/>
          </p:nvPr>
        </p:nvSpPr>
        <p:spPr>
          <a:xfrm>
            <a:off x="838200" y="365125"/>
            <a:ext cx="10515600" cy="1325563"/>
          </a:xfrm>
          <a:prstGeom prst="ellipse">
            <a:avLst/>
          </a:prstGeom>
        </p:spPr>
        <p:txBody>
          <a:bodyPr>
            <a:normAutofit/>
          </a:bodyPr>
          <a:lstStyle/>
          <a:p>
            <a:r>
              <a:rPr lang="en-US" altLang="zh-CN" sz="4100">
                <a:solidFill>
                  <a:srgbClr val="FFFFFF"/>
                </a:solidFill>
              </a:rPr>
              <a:t>Model</a:t>
            </a:r>
            <a:r>
              <a:rPr lang="zh-CN" altLang="en-US" sz="4100">
                <a:solidFill>
                  <a:srgbClr val="FFFFFF"/>
                </a:solidFill>
              </a:rPr>
              <a:t> </a:t>
            </a:r>
            <a:r>
              <a:rPr lang="en-US" altLang="zh-CN" sz="4100">
                <a:solidFill>
                  <a:srgbClr val="FFFFFF"/>
                </a:solidFill>
              </a:rPr>
              <a:t>Building:</a:t>
            </a:r>
            <a:r>
              <a:rPr lang="zh-CN" altLang="en-US" sz="4100">
                <a:solidFill>
                  <a:srgbClr val="FFFFFF"/>
                </a:solidFill>
              </a:rPr>
              <a:t> </a:t>
            </a:r>
            <a:r>
              <a:rPr lang="en-US" altLang="zh-CN" sz="4100">
                <a:solidFill>
                  <a:srgbClr val="FFFFFF"/>
                </a:solidFill>
              </a:rPr>
              <a:t>XgBoost</a:t>
            </a:r>
            <a:r>
              <a:rPr lang="zh-CN" altLang="en-US" sz="4100">
                <a:solidFill>
                  <a:srgbClr val="FFFFFF"/>
                </a:solidFill>
              </a:rPr>
              <a:t> </a:t>
            </a:r>
            <a:r>
              <a:rPr lang="en-US" altLang="zh-CN" sz="4100">
                <a:solidFill>
                  <a:srgbClr val="FFFFFF"/>
                </a:solidFill>
              </a:rPr>
              <a:t>by</a:t>
            </a:r>
            <a:r>
              <a:rPr lang="zh-CN" altLang="en-US" sz="4100">
                <a:solidFill>
                  <a:srgbClr val="FFFFFF"/>
                </a:solidFill>
              </a:rPr>
              <a:t> </a:t>
            </a:r>
            <a:r>
              <a:rPr lang="en-US" altLang="zh-CN" sz="4100">
                <a:solidFill>
                  <a:srgbClr val="FFFFFF"/>
                </a:solidFill>
              </a:rPr>
              <a:t>H2O</a:t>
            </a:r>
            <a:endParaRPr lang="en-US" sz="4100">
              <a:solidFill>
                <a:srgbClr val="FFFFFF"/>
              </a:solidFill>
            </a:endParaRPr>
          </a:p>
        </p:txBody>
      </p:sp>
      <p:sp>
        <p:nvSpPr>
          <p:cNvPr id="3" name="Content Placeholder 2">
            <a:extLst>
              <a:ext uri="{FF2B5EF4-FFF2-40B4-BE49-F238E27FC236}">
                <a16:creationId xmlns:a16="http://schemas.microsoft.com/office/drawing/2014/main" id="{494A04B6-ABDB-DA4F-A985-BF3D349BFA31}"/>
              </a:ext>
            </a:extLst>
          </p:cNvPr>
          <p:cNvSpPr>
            <a:spLocks noGrp="1"/>
          </p:cNvSpPr>
          <p:nvPr>
            <p:ph idx="1"/>
          </p:nvPr>
        </p:nvSpPr>
        <p:spPr>
          <a:xfrm>
            <a:off x="250370" y="2070236"/>
            <a:ext cx="5707565" cy="4155713"/>
          </a:xfrm>
        </p:spPr>
        <p:txBody>
          <a:bodyPr>
            <a:normAutofit/>
          </a:bodyPr>
          <a:lstStyle/>
          <a:p>
            <a:r>
              <a:rPr lang="en-US" sz="2000" dirty="0">
                <a:solidFill>
                  <a:srgbClr val="FFFFFF"/>
                </a:solidFill>
              </a:rPr>
              <a:t>The </a:t>
            </a:r>
            <a:r>
              <a:rPr lang="en-US" sz="2000" dirty="0" err="1">
                <a:solidFill>
                  <a:srgbClr val="FFFFFF"/>
                </a:solidFill>
              </a:rPr>
              <a:t>AutoML</a:t>
            </a:r>
            <a:r>
              <a:rPr lang="en-US" sz="2000" dirty="0">
                <a:solidFill>
                  <a:srgbClr val="FFFFFF"/>
                </a:solidFill>
              </a:rPr>
              <a:t> object includes a “leaderboard” of models that were trained in the process, including the 5-fold cross-validated model performance (by default). </a:t>
            </a:r>
          </a:p>
          <a:p>
            <a:r>
              <a:rPr lang="en-US" sz="2000" dirty="0">
                <a:solidFill>
                  <a:srgbClr val="FFFFFF"/>
                </a:solidFill>
              </a:rPr>
              <a:t>The models are ranked by a default metric based on the problem type (the second column of the leaderboard). In binary classification problems, that metric is AUC, and in multiclass classification problems, the metric is mean per-class error. In regression problems, the default sort metric is deviance. </a:t>
            </a:r>
          </a:p>
        </p:txBody>
      </p:sp>
      <p:pic>
        <p:nvPicPr>
          <p:cNvPr id="5" name="Picture 4">
            <a:extLst>
              <a:ext uri="{FF2B5EF4-FFF2-40B4-BE49-F238E27FC236}">
                <a16:creationId xmlns:a16="http://schemas.microsoft.com/office/drawing/2014/main" id="{B0F08C7F-5167-AF4C-8DE4-016B4CA41502}"/>
              </a:ext>
            </a:extLst>
          </p:cNvPr>
          <p:cNvPicPr>
            <a:picLocks noChangeAspect="1"/>
          </p:cNvPicPr>
          <p:nvPr/>
        </p:nvPicPr>
        <p:blipFill>
          <a:blip r:embed="rId3"/>
          <a:stretch>
            <a:fillRect/>
          </a:stretch>
        </p:blipFill>
        <p:spPr>
          <a:xfrm>
            <a:off x="6096000" y="4394712"/>
            <a:ext cx="6022044" cy="2122769"/>
          </a:xfrm>
          <a:prstGeom prst="rect">
            <a:avLst/>
          </a:prstGeom>
        </p:spPr>
      </p:pic>
      <p:pic>
        <p:nvPicPr>
          <p:cNvPr id="7" name="Picture 6">
            <a:extLst>
              <a:ext uri="{FF2B5EF4-FFF2-40B4-BE49-F238E27FC236}">
                <a16:creationId xmlns:a16="http://schemas.microsoft.com/office/drawing/2014/main" id="{66900C39-8BCE-1844-BFF0-5EE49B5408B2}"/>
              </a:ext>
            </a:extLst>
          </p:cNvPr>
          <p:cNvPicPr>
            <a:picLocks noChangeAspect="1"/>
          </p:cNvPicPr>
          <p:nvPr/>
        </p:nvPicPr>
        <p:blipFill>
          <a:blip r:embed="rId4"/>
          <a:stretch>
            <a:fillRect/>
          </a:stretch>
        </p:blipFill>
        <p:spPr>
          <a:xfrm>
            <a:off x="6096000" y="1707829"/>
            <a:ext cx="6022045" cy="1520565"/>
          </a:xfrm>
          <a:prstGeom prst="rect">
            <a:avLst/>
          </a:prstGeom>
        </p:spPr>
      </p:pic>
    </p:spTree>
    <p:extLst>
      <p:ext uri="{BB962C8B-B14F-4D97-AF65-F5344CB8AC3E}">
        <p14:creationId xmlns:p14="http://schemas.microsoft.com/office/powerpoint/2010/main" val="139784312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5E2D79-5B7E-7144-BF82-A1FCEB6220F4}"/>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Out</a:t>
            </a:r>
            <a:r>
              <a:rPr lang="en-US" altLang="zh-CN" sz="5400" dirty="0">
                <a:solidFill>
                  <a:srgbClr val="FFFFFF"/>
                </a:solidFill>
              </a:rPr>
              <a:t>put</a:t>
            </a:r>
            <a:r>
              <a:rPr lang="en-US" altLang="zh-CN" sz="5400">
                <a:solidFill>
                  <a:srgbClr val="FFFFFF"/>
                </a:solidFill>
              </a:rPr>
              <a:t> </a:t>
            </a:r>
            <a:r>
              <a:rPr lang="en-US" altLang="zh-CN" sz="5400" dirty="0">
                <a:solidFill>
                  <a:srgbClr val="FFFFFF"/>
                </a:solidFill>
              </a:rPr>
              <a:t>on</a:t>
            </a:r>
            <a:r>
              <a:rPr lang="en-US" altLang="zh-CN" sz="5400">
                <a:solidFill>
                  <a:srgbClr val="FFFFFF"/>
                </a:solidFill>
              </a:rPr>
              <a:t> </a:t>
            </a:r>
            <a:r>
              <a:rPr lang="en-US" altLang="zh-CN" sz="5400" dirty="0">
                <a:solidFill>
                  <a:srgbClr val="FFFFFF"/>
                </a:solidFill>
              </a:rPr>
              <a:t>training</a:t>
            </a:r>
            <a:r>
              <a:rPr lang="en-US" altLang="zh-CN" sz="5400">
                <a:solidFill>
                  <a:srgbClr val="FFFFFF"/>
                </a:solidFill>
              </a:rPr>
              <a:t> </a:t>
            </a:r>
            <a:r>
              <a:rPr lang="en-US" altLang="zh-CN" sz="5400" dirty="0">
                <a:solidFill>
                  <a:srgbClr val="FFFFFF"/>
                </a:solidFill>
              </a:rPr>
              <a:t>and</a:t>
            </a:r>
            <a:r>
              <a:rPr lang="en-US" altLang="zh-CN" sz="5400">
                <a:solidFill>
                  <a:srgbClr val="FFFFFF"/>
                </a:solidFill>
              </a:rPr>
              <a:t> </a:t>
            </a:r>
            <a:r>
              <a:rPr lang="en-US" altLang="zh-CN" sz="5400" dirty="0">
                <a:solidFill>
                  <a:srgbClr val="FFFFFF"/>
                </a:solidFill>
              </a:rPr>
              <a:t>testing</a:t>
            </a:r>
            <a:endParaRPr lang="en-US" sz="5400" dirty="0">
              <a:solidFill>
                <a:srgbClr val="FFFFFF"/>
              </a:solidFill>
            </a:endParaRPr>
          </a:p>
        </p:txBody>
      </p:sp>
      <p:pic>
        <p:nvPicPr>
          <p:cNvPr id="9" name="Picture 8">
            <a:extLst>
              <a:ext uri="{FF2B5EF4-FFF2-40B4-BE49-F238E27FC236}">
                <a16:creationId xmlns:a16="http://schemas.microsoft.com/office/drawing/2014/main" id="{B9915A7B-17D5-1243-87F6-C164FCCC07E0}"/>
              </a:ext>
            </a:extLst>
          </p:cNvPr>
          <p:cNvPicPr>
            <a:picLocks noChangeAspect="1"/>
          </p:cNvPicPr>
          <p:nvPr/>
        </p:nvPicPr>
        <p:blipFill>
          <a:blip r:embed="rId2"/>
          <a:stretch>
            <a:fillRect/>
          </a:stretch>
        </p:blipFill>
        <p:spPr>
          <a:xfrm>
            <a:off x="8369707" y="1584744"/>
            <a:ext cx="3822293" cy="1844256"/>
          </a:xfrm>
          <a:prstGeom prst="rect">
            <a:avLst/>
          </a:prstGeom>
        </p:spPr>
      </p:pic>
      <p:pic>
        <p:nvPicPr>
          <p:cNvPr id="7" name="Picture 6">
            <a:extLst>
              <a:ext uri="{FF2B5EF4-FFF2-40B4-BE49-F238E27FC236}">
                <a16:creationId xmlns:a16="http://schemas.microsoft.com/office/drawing/2014/main" id="{06095EC2-4C4C-0143-9FB9-8E57DEDCB3D7}"/>
              </a:ext>
            </a:extLst>
          </p:cNvPr>
          <p:cNvPicPr>
            <a:picLocks noChangeAspect="1"/>
          </p:cNvPicPr>
          <p:nvPr/>
        </p:nvPicPr>
        <p:blipFill>
          <a:blip r:embed="rId3"/>
          <a:stretch>
            <a:fillRect/>
          </a:stretch>
        </p:blipFill>
        <p:spPr>
          <a:xfrm>
            <a:off x="4125436" y="1851875"/>
            <a:ext cx="4033527" cy="1351232"/>
          </a:xfrm>
          <a:prstGeom prst="rect">
            <a:avLst/>
          </a:prstGeom>
        </p:spPr>
      </p:pic>
      <p:cxnSp>
        <p:nvCxnSpPr>
          <p:cNvPr id="25" name="Straight Connector 24">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F0C9B32D-3245-BD43-A578-F3C8D2DFE043}"/>
              </a:ext>
            </a:extLst>
          </p:cNvPr>
          <p:cNvPicPr>
            <a:picLocks noGrp="1" noChangeAspect="1"/>
          </p:cNvPicPr>
          <p:nvPr>
            <p:ph idx="1"/>
          </p:nvPr>
        </p:nvPicPr>
        <p:blipFill>
          <a:blip r:embed="rId4"/>
          <a:stretch>
            <a:fillRect/>
          </a:stretch>
        </p:blipFill>
        <p:spPr>
          <a:xfrm>
            <a:off x="332833" y="307730"/>
            <a:ext cx="3378002" cy="3997637"/>
          </a:xfrm>
          <a:prstGeom prst="rect">
            <a:avLst/>
          </a:prstGeom>
        </p:spPr>
      </p:pic>
      <p:cxnSp>
        <p:nvCxnSpPr>
          <p:cNvPr id="27" name="Straight Connector 26">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337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3207CC6-EAA1-4BFF-A48A-DECAD8972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3">
            <a:extLst>
              <a:ext uri="{FF2B5EF4-FFF2-40B4-BE49-F238E27FC236}">
                <a16:creationId xmlns:a16="http://schemas.microsoft.com/office/drawing/2014/main" id="{B234A3DD-923D-4166-8B19-7DD58990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6">
            <a:extLst>
              <a:ext uri="{FF2B5EF4-FFF2-40B4-BE49-F238E27FC236}">
                <a16:creationId xmlns:a16="http://schemas.microsoft.com/office/drawing/2014/main" id="{F6ACA5AC-3C5D-4994-B40F-FC8349E4D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A2C5E2-6233-0D4F-8A3F-4690157B88AB}"/>
              </a:ext>
            </a:extLst>
          </p:cNvPr>
          <p:cNvSpPr>
            <a:spLocks noGrp="1"/>
          </p:cNvSpPr>
          <p:nvPr>
            <p:ph type="title"/>
          </p:nvPr>
        </p:nvSpPr>
        <p:spPr>
          <a:xfrm>
            <a:off x="804671" y="2600324"/>
            <a:ext cx="6405753" cy="3277961"/>
          </a:xfrm>
        </p:spPr>
        <p:txBody>
          <a:bodyPr vert="horz" lIns="91440" tIns="45720" rIns="91440" bIns="45720" rtlCol="0" anchor="t">
            <a:normAutofit/>
          </a:bodyPr>
          <a:lstStyle/>
          <a:p>
            <a:pPr algn="ctr"/>
            <a:r>
              <a:rPr lang="en-US" altLang="zh-CN" sz="5400" kern="1200" dirty="0">
                <a:solidFill>
                  <a:schemeClr val="tx1"/>
                </a:solidFill>
                <a:latin typeface="+mj-lt"/>
                <a:ea typeface="+mj-ea"/>
                <a:cs typeface="+mj-cs"/>
              </a:rPr>
              <a:t>Quick Demo</a:t>
            </a:r>
            <a:br>
              <a:rPr lang="en-US" altLang="zh-CN" sz="5400" kern="1200" dirty="0">
                <a:solidFill>
                  <a:schemeClr val="tx1"/>
                </a:solidFill>
                <a:latin typeface="+mj-lt"/>
                <a:ea typeface="+mj-ea"/>
                <a:cs typeface="+mj-cs"/>
              </a:rPr>
            </a:br>
            <a:r>
              <a:rPr lang="en-US" altLang="zh-CN" sz="5400" kern="1200" dirty="0">
                <a:solidFill>
                  <a:schemeClr val="tx1"/>
                </a:solidFill>
                <a:latin typeface="+mj-lt"/>
                <a:ea typeface="+mj-ea"/>
                <a:cs typeface="+mj-cs"/>
              </a:rPr>
              <a:t>and</a:t>
            </a:r>
            <a:br>
              <a:rPr lang="en-US" altLang="zh-CN" sz="5400" kern="1200" dirty="0">
                <a:solidFill>
                  <a:schemeClr val="tx1"/>
                </a:solidFill>
                <a:latin typeface="+mj-lt"/>
                <a:ea typeface="+mj-ea"/>
                <a:cs typeface="+mj-cs"/>
              </a:rPr>
            </a:br>
            <a:r>
              <a:rPr lang="en-US" altLang="zh-CN" sz="5400" kern="1200" dirty="0">
                <a:solidFill>
                  <a:schemeClr val="tx1"/>
                </a:solidFill>
                <a:latin typeface="+mj-lt"/>
                <a:ea typeface="+mj-ea"/>
                <a:cs typeface="+mj-cs"/>
              </a:rPr>
              <a:t>Code Walkthrough </a:t>
            </a:r>
            <a:endParaRPr lang="en-US" sz="5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8221859A-9BF8-1A43-BF43-511C63A1E449}"/>
              </a:ext>
            </a:extLst>
          </p:cNvPr>
          <p:cNvSpPr txBox="1"/>
          <p:nvPr/>
        </p:nvSpPr>
        <p:spPr>
          <a:xfrm>
            <a:off x="1321763" y="5133980"/>
            <a:ext cx="5648213" cy="646331"/>
          </a:xfrm>
          <a:prstGeom prst="rect">
            <a:avLst/>
          </a:prstGeom>
          <a:noFill/>
        </p:spPr>
        <p:txBody>
          <a:bodyPr wrap="none" rtlCol="0">
            <a:spAutoFit/>
          </a:bodyPr>
          <a:lstStyle/>
          <a:p>
            <a:r>
              <a:rPr lang="en-US" dirty="0">
                <a:hlinkClick r:id="rId2"/>
              </a:rPr>
              <a:t>https://github.com/XC-Li/LMI-Data-Synthesis-Competition</a:t>
            </a:r>
            <a:endParaRPr lang="en-US" dirty="0"/>
          </a:p>
          <a:p>
            <a:endParaRPr lang="en-US" dirty="0"/>
          </a:p>
        </p:txBody>
      </p:sp>
    </p:spTree>
    <p:extLst>
      <p:ext uri="{BB962C8B-B14F-4D97-AF65-F5344CB8AC3E}">
        <p14:creationId xmlns:p14="http://schemas.microsoft.com/office/powerpoint/2010/main" val="70009337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1F273-4E60-654A-ADCC-8E355A27C85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0EF293-AA58-CD4C-A1BD-9245F0F6897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3194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B8F15-48E9-5B46-8ED4-6063939431A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64C48A-0601-024A-AB0B-02EDA0FAA81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42116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952C58-51B8-B64B-A70B-BEF183C00069}"/>
              </a:ext>
            </a:extLst>
          </p:cNvPr>
          <p:cNvSpPr>
            <a:spLocks noGrp="1"/>
          </p:cNvSpPr>
          <p:nvPr>
            <p:ph type="title"/>
          </p:nvPr>
        </p:nvSpPr>
        <p:spPr>
          <a:xfrm>
            <a:off x="664029" y="963877"/>
            <a:ext cx="3494362" cy="4930246"/>
          </a:xfrm>
        </p:spPr>
        <p:txBody>
          <a:bodyPr>
            <a:normAutofit/>
          </a:bodyPr>
          <a:lstStyle/>
          <a:p>
            <a:pPr algn="r"/>
            <a:r>
              <a:rPr lang="en-US" sz="5000" b="1" dirty="0">
                <a:solidFill>
                  <a:schemeClr val="accent1"/>
                </a:solidFill>
              </a:rPr>
              <a:t>Outline </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7AC162F1-7106-904B-B83C-823B30740FDA}"/>
              </a:ext>
            </a:extLst>
          </p:cNvPr>
          <p:cNvSpPr>
            <a:spLocks noGrp="1"/>
          </p:cNvSpPr>
          <p:nvPr>
            <p:ph idx="1"/>
          </p:nvPr>
        </p:nvSpPr>
        <p:spPr>
          <a:xfrm>
            <a:off x="4976031" y="767937"/>
            <a:ext cx="6894403" cy="5393380"/>
          </a:xfrm>
        </p:spPr>
        <p:txBody>
          <a:bodyPr anchor="ctr">
            <a:normAutofit/>
          </a:bodyPr>
          <a:lstStyle/>
          <a:p>
            <a:endParaRPr lang="en-US" sz="3500" dirty="0"/>
          </a:p>
          <a:p>
            <a:r>
              <a:rPr lang="en-US" sz="3500" dirty="0"/>
              <a:t>Exploratory</a:t>
            </a:r>
            <a:r>
              <a:rPr lang="zh-CN" altLang="en-US" sz="3500" dirty="0"/>
              <a:t> </a:t>
            </a:r>
            <a:r>
              <a:rPr lang="en-US" altLang="zh-CN" sz="3500" dirty="0"/>
              <a:t>Data</a:t>
            </a:r>
            <a:r>
              <a:rPr lang="zh-CN" altLang="en-US" sz="3500" dirty="0"/>
              <a:t> </a:t>
            </a:r>
            <a:r>
              <a:rPr lang="en-US" altLang="zh-CN" sz="3500" dirty="0"/>
              <a:t>Analysis</a:t>
            </a:r>
            <a:r>
              <a:rPr lang="zh-CN" altLang="en-US" sz="3500" dirty="0"/>
              <a:t> </a:t>
            </a:r>
            <a:r>
              <a:rPr lang="en-US" altLang="zh-CN" sz="3500" dirty="0"/>
              <a:t>(EDA)</a:t>
            </a:r>
            <a:endParaRPr lang="en-US" sz="3500" dirty="0"/>
          </a:p>
          <a:p>
            <a:r>
              <a:rPr lang="en-US" sz="3500" dirty="0"/>
              <a:t>Data Preprocessing</a:t>
            </a:r>
          </a:p>
          <a:p>
            <a:r>
              <a:rPr lang="en-US" altLang="zh-CN" sz="3500" dirty="0"/>
              <a:t>Autoencoder</a:t>
            </a:r>
            <a:r>
              <a:rPr lang="zh-CN" altLang="en-US" sz="3500" dirty="0"/>
              <a:t> </a:t>
            </a:r>
            <a:r>
              <a:rPr lang="en-US" altLang="zh-CN" sz="3500" dirty="0"/>
              <a:t>Data</a:t>
            </a:r>
            <a:r>
              <a:rPr lang="zh-CN" altLang="en-US" sz="3500" dirty="0"/>
              <a:t> </a:t>
            </a:r>
            <a:r>
              <a:rPr lang="en-US" altLang="zh-CN" sz="3500" dirty="0"/>
              <a:t>Synthesis</a:t>
            </a:r>
          </a:p>
          <a:p>
            <a:r>
              <a:rPr lang="en-US" altLang="zh-CN" sz="3500" dirty="0"/>
              <a:t>Model</a:t>
            </a:r>
            <a:r>
              <a:rPr lang="zh-CN" altLang="en-US" sz="3500" dirty="0"/>
              <a:t> </a:t>
            </a:r>
            <a:r>
              <a:rPr lang="en-US" altLang="zh-CN" sz="3500" dirty="0"/>
              <a:t>building</a:t>
            </a:r>
            <a:r>
              <a:rPr lang="zh-CN" altLang="en-US" sz="3500" dirty="0"/>
              <a:t> </a:t>
            </a:r>
            <a:endParaRPr lang="en-US" altLang="zh-CN" sz="3500" dirty="0"/>
          </a:p>
          <a:p>
            <a:pPr lvl="1"/>
            <a:r>
              <a:rPr lang="en-US" altLang="zh-CN" sz="3100" dirty="0"/>
              <a:t>Linear</a:t>
            </a:r>
            <a:r>
              <a:rPr lang="zh-CN" altLang="en-US" sz="3100" dirty="0"/>
              <a:t> </a:t>
            </a:r>
            <a:r>
              <a:rPr lang="en-US" altLang="zh-CN" sz="3100" dirty="0"/>
              <a:t>Regression</a:t>
            </a:r>
          </a:p>
          <a:p>
            <a:pPr lvl="1"/>
            <a:r>
              <a:rPr lang="en-US" altLang="zh-CN" sz="3100" dirty="0" err="1"/>
              <a:t>XGBoost</a:t>
            </a:r>
            <a:endParaRPr lang="en-US" altLang="zh-CN" sz="3100" dirty="0"/>
          </a:p>
          <a:p>
            <a:pPr lvl="1"/>
            <a:r>
              <a:rPr lang="en-US" altLang="zh-CN" sz="3100" dirty="0"/>
              <a:t>Autoencoder</a:t>
            </a:r>
          </a:p>
          <a:p>
            <a:r>
              <a:rPr lang="en-US" altLang="zh-CN" sz="3500" dirty="0"/>
              <a:t>Final</a:t>
            </a:r>
            <a:r>
              <a:rPr lang="zh-CN" altLang="en-US" sz="3500" dirty="0"/>
              <a:t> </a:t>
            </a:r>
            <a:r>
              <a:rPr lang="en-US" altLang="zh-CN" sz="3500" dirty="0"/>
              <a:t>Output</a:t>
            </a:r>
          </a:p>
          <a:p>
            <a:endParaRPr lang="en-US" sz="3500" dirty="0"/>
          </a:p>
        </p:txBody>
      </p:sp>
    </p:spTree>
    <p:extLst>
      <p:ext uri="{BB962C8B-B14F-4D97-AF65-F5344CB8AC3E}">
        <p14:creationId xmlns:p14="http://schemas.microsoft.com/office/powerpoint/2010/main" val="3414173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FDCE68-11FF-9847-B42E-146875D83B4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altLang="zh-CN" sz="5400">
                <a:solidFill>
                  <a:srgbClr val="FFFFFF"/>
                </a:solidFill>
              </a:rPr>
              <a:t>Exploratory Data Analysis</a:t>
            </a:r>
            <a:endParaRPr lang="en-US" sz="5400">
              <a:solidFill>
                <a:srgbClr val="FFFFFF"/>
              </a:solidFill>
            </a:endParaRPr>
          </a:p>
        </p:txBody>
      </p:sp>
      <p:cxnSp>
        <p:nvCxnSpPr>
          <p:cNvPr id="25" name="Straight Connector 2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1CBDFDB-7C12-FB45-AFEB-DA7D16E4F4CC}"/>
              </a:ext>
            </a:extLst>
          </p:cNvPr>
          <p:cNvPicPr>
            <a:picLocks noChangeAspect="1"/>
          </p:cNvPicPr>
          <p:nvPr/>
        </p:nvPicPr>
        <p:blipFill>
          <a:blip r:embed="rId2"/>
          <a:stretch>
            <a:fillRect/>
          </a:stretch>
        </p:blipFill>
        <p:spPr>
          <a:xfrm>
            <a:off x="6646956" y="2426817"/>
            <a:ext cx="4773299" cy="3997637"/>
          </a:xfrm>
          <a:prstGeom prst="rect">
            <a:avLst/>
          </a:prstGeom>
        </p:spPr>
      </p:pic>
      <p:cxnSp>
        <p:nvCxnSpPr>
          <p:cNvPr id="27" name="Straight Connector 2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B3E00C82-1D3E-624D-9D23-0F3BE7FC34C0}"/>
              </a:ext>
            </a:extLst>
          </p:cNvPr>
          <p:cNvPicPr>
            <a:picLocks noGrp="1" noChangeAspect="1"/>
          </p:cNvPicPr>
          <p:nvPr>
            <p:ph idx="1"/>
          </p:nvPr>
        </p:nvPicPr>
        <p:blipFill>
          <a:blip r:embed="rId3"/>
          <a:stretch>
            <a:fillRect/>
          </a:stretch>
        </p:blipFill>
        <p:spPr>
          <a:xfrm>
            <a:off x="1090689" y="2426817"/>
            <a:ext cx="3937672" cy="3997637"/>
          </a:xfrm>
          <a:prstGeom prst="rect">
            <a:avLst/>
          </a:prstGeom>
        </p:spPr>
      </p:pic>
    </p:spTree>
    <p:extLst>
      <p:ext uri="{BB962C8B-B14F-4D97-AF65-F5344CB8AC3E}">
        <p14:creationId xmlns:p14="http://schemas.microsoft.com/office/powerpoint/2010/main" val="3159654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E01734-C6F2-934A-820A-3950A076532F}"/>
              </a:ext>
            </a:extLst>
          </p:cNvPr>
          <p:cNvPicPr>
            <a:picLocks noGrp="1" noChangeAspect="1"/>
          </p:cNvPicPr>
          <p:nvPr>
            <p:ph idx="1"/>
          </p:nvPr>
        </p:nvPicPr>
        <p:blipFill>
          <a:blip r:embed="rId2"/>
          <a:stretch>
            <a:fillRect/>
          </a:stretch>
        </p:blipFill>
        <p:spPr>
          <a:xfrm>
            <a:off x="210243" y="692716"/>
            <a:ext cx="5885757" cy="4351338"/>
          </a:xfrm>
          <a:prstGeom prst="rect">
            <a:avLst/>
          </a:prstGeom>
        </p:spPr>
      </p:pic>
      <p:pic>
        <p:nvPicPr>
          <p:cNvPr id="7" name="Picture 6">
            <a:extLst>
              <a:ext uri="{FF2B5EF4-FFF2-40B4-BE49-F238E27FC236}">
                <a16:creationId xmlns:a16="http://schemas.microsoft.com/office/drawing/2014/main" id="{816CFA68-C932-D74C-9A03-6EB25F51A70F}"/>
              </a:ext>
            </a:extLst>
          </p:cNvPr>
          <p:cNvPicPr>
            <a:picLocks noChangeAspect="1"/>
          </p:cNvPicPr>
          <p:nvPr/>
        </p:nvPicPr>
        <p:blipFill>
          <a:blip r:embed="rId3"/>
          <a:stretch>
            <a:fillRect/>
          </a:stretch>
        </p:blipFill>
        <p:spPr>
          <a:xfrm>
            <a:off x="6723957" y="692716"/>
            <a:ext cx="4629843" cy="4369530"/>
          </a:xfrm>
          <a:prstGeom prst="rect">
            <a:avLst/>
          </a:prstGeom>
        </p:spPr>
      </p:pic>
      <p:sp>
        <p:nvSpPr>
          <p:cNvPr id="9" name="TextBox 8">
            <a:extLst>
              <a:ext uri="{FF2B5EF4-FFF2-40B4-BE49-F238E27FC236}">
                <a16:creationId xmlns:a16="http://schemas.microsoft.com/office/drawing/2014/main" id="{9820050E-E227-EB41-978B-6C100AFF7960}"/>
              </a:ext>
            </a:extLst>
          </p:cNvPr>
          <p:cNvSpPr txBox="1"/>
          <p:nvPr/>
        </p:nvSpPr>
        <p:spPr>
          <a:xfrm>
            <a:off x="999744" y="5279136"/>
            <a:ext cx="3660810" cy="369332"/>
          </a:xfrm>
          <a:prstGeom prst="rect">
            <a:avLst/>
          </a:prstGeom>
          <a:noFill/>
        </p:spPr>
        <p:txBody>
          <a:bodyPr wrap="none" rtlCol="0">
            <a:spAutoFit/>
          </a:bodyPr>
          <a:lstStyle/>
          <a:p>
            <a:r>
              <a:rPr lang="en-US" altLang="zh-CN" dirty="0"/>
              <a:t>Missing</a:t>
            </a:r>
            <a:r>
              <a:rPr lang="zh-CN" altLang="en-US" dirty="0"/>
              <a:t> </a:t>
            </a:r>
            <a:r>
              <a:rPr lang="en-US" altLang="zh-CN" dirty="0"/>
              <a:t>rate</a:t>
            </a:r>
            <a:r>
              <a:rPr lang="zh-CN" altLang="en-US" dirty="0"/>
              <a:t> </a:t>
            </a:r>
            <a:r>
              <a:rPr lang="en-US" altLang="zh-CN" dirty="0"/>
              <a:t>for</a:t>
            </a:r>
            <a:r>
              <a:rPr lang="zh-CN" altLang="en-US" dirty="0"/>
              <a:t> </a:t>
            </a:r>
            <a:r>
              <a:rPr lang="en-US" altLang="zh-CN" dirty="0"/>
              <a:t>each</a:t>
            </a:r>
            <a:r>
              <a:rPr lang="zh-CN" altLang="en-US" dirty="0"/>
              <a:t> </a:t>
            </a:r>
            <a:r>
              <a:rPr lang="en-US" altLang="zh-CN" dirty="0"/>
              <a:t>feature/column</a:t>
            </a:r>
            <a:endParaRPr lang="en-US" dirty="0"/>
          </a:p>
        </p:txBody>
      </p:sp>
      <p:sp>
        <p:nvSpPr>
          <p:cNvPr id="10" name="TextBox 9">
            <a:extLst>
              <a:ext uri="{FF2B5EF4-FFF2-40B4-BE49-F238E27FC236}">
                <a16:creationId xmlns:a16="http://schemas.microsoft.com/office/drawing/2014/main" id="{63A748D8-A6D6-924D-95A5-8BACCB3CA934}"/>
              </a:ext>
            </a:extLst>
          </p:cNvPr>
          <p:cNvSpPr txBox="1"/>
          <p:nvPr/>
        </p:nvSpPr>
        <p:spPr>
          <a:xfrm>
            <a:off x="7278624" y="5279136"/>
            <a:ext cx="2844561" cy="369332"/>
          </a:xfrm>
          <a:prstGeom prst="rect">
            <a:avLst/>
          </a:prstGeom>
          <a:noFill/>
        </p:spPr>
        <p:txBody>
          <a:bodyPr wrap="none" rtlCol="0">
            <a:spAutoFit/>
          </a:bodyPr>
          <a:lstStyle/>
          <a:p>
            <a:r>
              <a:rPr lang="en-US" altLang="zh-CN" dirty="0"/>
              <a:t>Unique</a:t>
            </a:r>
            <a:r>
              <a:rPr lang="zh-CN" altLang="en-US" dirty="0"/>
              <a:t> </a:t>
            </a:r>
            <a:r>
              <a:rPr lang="en-US" altLang="zh-CN" dirty="0"/>
              <a:t>rate</a:t>
            </a:r>
            <a:r>
              <a:rPr lang="zh-CN" altLang="en-US" dirty="0"/>
              <a:t> </a:t>
            </a:r>
            <a:r>
              <a:rPr lang="en-US" altLang="zh-CN" dirty="0"/>
              <a:t>for</a:t>
            </a:r>
            <a:r>
              <a:rPr lang="zh-CN" altLang="en-US" dirty="0"/>
              <a:t> </a:t>
            </a:r>
            <a:r>
              <a:rPr lang="en-US" altLang="zh-CN" dirty="0"/>
              <a:t>each</a:t>
            </a:r>
            <a:r>
              <a:rPr lang="zh-CN" altLang="en-US" dirty="0"/>
              <a:t> </a:t>
            </a:r>
            <a:r>
              <a:rPr lang="en-US" altLang="zh-CN" dirty="0"/>
              <a:t>feature</a:t>
            </a:r>
            <a:endParaRPr lang="en-US" dirty="0"/>
          </a:p>
        </p:txBody>
      </p:sp>
    </p:spTree>
    <p:extLst>
      <p:ext uri="{BB962C8B-B14F-4D97-AF65-F5344CB8AC3E}">
        <p14:creationId xmlns:p14="http://schemas.microsoft.com/office/powerpoint/2010/main" val="1863855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4F408-1B8E-C249-8F49-63D82A00B768}"/>
              </a:ext>
            </a:extLst>
          </p:cNvPr>
          <p:cNvSpPr>
            <a:spLocks noGrp="1"/>
          </p:cNvSpPr>
          <p:nvPr>
            <p:ph type="title"/>
          </p:nvPr>
        </p:nvSpPr>
        <p:spPr>
          <a:xfrm>
            <a:off x="870204" y="606564"/>
            <a:ext cx="10451592" cy="1325563"/>
          </a:xfrm>
        </p:spPr>
        <p:txBody>
          <a:bodyPr anchor="ctr">
            <a:normAutofit/>
          </a:bodyPr>
          <a:lstStyle/>
          <a:p>
            <a:r>
              <a:rPr lang="en-US" dirty="0"/>
              <a:t>Data Preprocessing</a:t>
            </a:r>
          </a:p>
        </p:txBody>
      </p:sp>
      <p:sp>
        <p:nvSpPr>
          <p:cNvPr id="15" name="Rectangle 14">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a:extLst>
              <a:ext uri="{FF2B5EF4-FFF2-40B4-BE49-F238E27FC236}">
                <a16:creationId xmlns:a16="http://schemas.microsoft.com/office/drawing/2014/main" id="{4EC5C0CD-5735-4B91-9E59-718A2FF725D5}"/>
              </a:ext>
            </a:extLst>
          </p:cNvPr>
          <p:cNvGraphicFramePr>
            <a:graphicFrameLocks noGrp="1"/>
          </p:cNvGraphicFramePr>
          <p:nvPr>
            <p:ph idx="1"/>
            <p:extLst>
              <p:ext uri="{D42A27DB-BD31-4B8C-83A1-F6EECF244321}">
                <p14:modId xmlns:p14="http://schemas.microsoft.com/office/powerpoint/2010/main" val="2151155119"/>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0811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5ECB6-C7A5-E744-B445-D1E18EBF7870}"/>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altLang="zh-CN"/>
              <a:t>Scatterplots for numerical features after imputation</a:t>
            </a:r>
            <a:endParaRPr lang="en-US"/>
          </a:p>
        </p:txBody>
      </p:sp>
      <p:pic>
        <p:nvPicPr>
          <p:cNvPr id="8" name="Content Placeholder 4">
            <a:extLst>
              <a:ext uri="{FF2B5EF4-FFF2-40B4-BE49-F238E27FC236}">
                <a16:creationId xmlns:a16="http://schemas.microsoft.com/office/drawing/2014/main" id="{BC0694E6-D7F9-1348-AD41-FDA1E0AC9A3B}"/>
              </a:ext>
            </a:extLst>
          </p:cNvPr>
          <p:cNvPicPr>
            <a:picLocks noChangeAspect="1"/>
          </p:cNvPicPr>
          <p:nvPr/>
        </p:nvPicPr>
        <p:blipFill rotWithShape="1">
          <a:blip r:embed="rId2"/>
          <a:srcRect l="1385" r="3815" b="-1"/>
          <a:stretch/>
        </p:blipFill>
        <p:spPr>
          <a:xfrm>
            <a:off x="4654297" y="10"/>
            <a:ext cx="7537704" cy="6857990"/>
          </a:xfrm>
          <a:prstGeom prst="rect">
            <a:avLst/>
          </a:prstGeom>
        </p:spPr>
      </p:pic>
    </p:spTree>
    <p:extLst>
      <p:ext uri="{BB962C8B-B14F-4D97-AF65-F5344CB8AC3E}">
        <p14:creationId xmlns:p14="http://schemas.microsoft.com/office/powerpoint/2010/main" val="3420370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BD66B-105C-B940-A4FD-E5121D1BEFC4}"/>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4000" dirty="0">
                <a:solidFill>
                  <a:schemeClr val="bg1"/>
                </a:solidFill>
              </a:rPr>
              <a:t>Data synthesis: </a:t>
            </a:r>
            <a:r>
              <a:rPr lang="en-US" sz="4500" b="1" dirty="0">
                <a:solidFill>
                  <a:schemeClr val="bg1"/>
                </a:solidFill>
              </a:rPr>
              <a:t>Autoencoder</a:t>
            </a:r>
            <a:r>
              <a:rPr lang="en-US" sz="4000" dirty="0">
                <a:solidFill>
                  <a:schemeClr val="bg1"/>
                </a:solidFill>
              </a:rPr>
              <a:t>!</a:t>
            </a:r>
          </a:p>
        </p:txBody>
      </p:sp>
      <p:pic>
        <p:nvPicPr>
          <p:cNvPr id="7" name="Content Placeholder 6">
            <a:extLst>
              <a:ext uri="{FF2B5EF4-FFF2-40B4-BE49-F238E27FC236}">
                <a16:creationId xmlns:a16="http://schemas.microsoft.com/office/drawing/2014/main" id="{CDB6A305-FC0F-9440-A01E-0B2A1C4E29A0}"/>
              </a:ext>
            </a:extLst>
          </p:cNvPr>
          <p:cNvPicPr>
            <a:picLocks noGrp="1" noChangeAspect="1"/>
          </p:cNvPicPr>
          <p:nvPr>
            <p:ph idx="1"/>
          </p:nvPr>
        </p:nvPicPr>
        <p:blipFill>
          <a:blip r:embed="rId3"/>
          <a:stretch>
            <a:fillRect/>
          </a:stretch>
        </p:blipFill>
        <p:spPr>
          <a:xfrm>
            <a:off x="642938" y="3098724"/>
            <a:ext cx="3363912" cy="2494115"/>
          </a:xfrm>
        </p:spPr>
      </p:pic>
      <p:pic>
        <p:nvPicPr>
          <p:cNvPr id="11" name="Picture 10">
            <a:extLst>
              <a:ext uri="{FF2B5EF4-FFF2-40B4-BE49-F238E27FC236}">
                <a16:creationId xmlns:a16="http://schemas.microsoft.com/office/drawing/2014/main" id="{82B633AC-426E-FD45-A8C6-9EC28D2230B0}"/>
              </a:ext>
            </a:extLst>
          </p:cNvPr>
          <p:cNvPicPr>
            <a:picLocks noChangeAspect="1"/>
          </p:cNvPicPr>
          <p:nvPr/>
        </p:nvPicPr>
        <p:blipFill>
          <a:blip r:embed="rId4"/>
          <a:stretch>
            <a:fillRect/>
          </a:stretch>
        </p:blipFill>
        <p:spPr>
          <a:xfrm>
            <a:off x="5834299" y="389119"/>
            <a:ext cx="5290464" cy="3703325"/>
          </a:xfrm>
          <a:prstGeom prst="rect">
            <a:avLst/>
          </a:prstGeom>
        </p:spPr>
      </p:pic>
      <p:sp>
        <p:nvSpPr>
          <p:cNvPr id="12" name="TextBox 11">
            <a:extLst>
              <a:ext uri="{FF2B5EF4-FFF2-40B4-BE49-F238E27FC236}">
                <a16:creationId xmlns:a16="http://schemas.microsoft.com/office/drawing/2014/main" id="{41AA1C79-EA4F-6841-A83A-D70297148295}"/>
              </a:ext>
            </a:extLst>
          </p:cNvPr>
          <p:cNvSpPr txBox="1"/>
          <p:nvPr/>
        </p:nvSpPr>
        <p:spPr>
          <a:xfrm>
            <a:off x="5976263" y="4176265"/>
            <a:ext cx="4865915"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The color of the points reflects the value of Salary: the darker</a:t>
            </a:r>
            <a:r>
              <a:rPr lang="en-US" altLang="zh-CN" dirty="0"/>
              <a:t>,</a:t>
            </a:r>
            <a:r>
              <a:rPr lang="zh-CN" altLang="en-US" dirty="0"/>
              <a:t> </a:t>
            </a:r>
            <a:r>
              <a:rPr lang="en-US" altLang="zh-CN" dirty="0"/>
              <a:t>the</a:t>
            </a:r>
            <a:r>
              <a:rPr lang="zh-CN" altLang="en-US" dirty="0"/>
              <a:t> </a:t>
            </a:r>
            <a:r>
              <a:rPr lang="en-US" dirty="0"/>
              <a:t>smaller salary</a:t>
            </a:r>
            <a:r>
              <a:rPr lang="en-US" altLang="zh-CN" dirty="0"/>
              <a:t>;</a:t>
            </a:r>
            <a:r>
              <a:rPr lang="zh-CN" altLang="en-US" dirty="0"/>
              <a:t> </a:t>
            </a:r>
            <a:r>
              <a:rPr lang="en-US" dirty="0"/>
              <a:t>the </a:t>
            </a:r>
            <a:r>
              <a:rPr lang="en-US" altLang="zh-CN" dirty="0"/>
              <a:t>brighter,</a:t>
            </a:r>
            <a:r>
              <a:rPr lang="zh-CN" altLang="en-US" dirty="0"/>
              <a:t> </a:t>
            </a:r>
            <a:r>
              <a:rPr lang="en-US" altLang="zh-CN" dirty="0"/>
              <a:t>the</a:t>
            </a:r>
            <a:r>
              <a:rPr lang="zh-CN" altLang="en-US" dirty="0"/>
              <a:t> </a:t>
            </a:r>
            <a:r>
              <a:rPr lang="en-US" dirty="0"/>
              <a:t>larger salary. </a:t>
            </a:r>
          </a:p>
          <a:p>
            <a:pPr marL="285750" indent="-285750" algn="just">
              <a:buFont typeface="Arial" panose="020B0604020202020204" pitchFamily="34" charset="0"/>
              <a:buChar char="•"/>
            </a:pPr>
            <a:r>
              <a:rPr lang="en-US" altLang="zh-CN" dirty="0"/>
              <a:t>A</a:t>
            </a:r>
            <a:r>
              <a:rPr lang="en-US" dirty="0"/>
              <a:t> obvious correlation between the data points and salary, although it can't be explained by regular linear relationship. </a:t>
            </a:r>
          </a:p>
          <a:p>
            <a:pPr marL="285750" indent="-285750" algn="just">
              <a:buFont typeface="Arial" panose="020B0604020202020204" pitchFamily="34" charset="0"/>
              <a:buChar char="•"/>
            </a:pPr>
            <a:r>
              <a:rPr lang="en-US" altLang="zh-CN" dirty="0"/>
              <a:t>T</a:t>
            </a:r>
            <a:r>
              <a:rPr lang="en-US" dirty="0"/>
              <a:t>he data points all locate on one plane, which indicates 2 dimensions are enough to store the information of original data.</a:t>
            </a:r>
          </a:p>
        </p:txBody>
      </p:sp>
      <p:sp>
        <p:nvSpPr>
          <p:cNvPr id="14" name="TextBox 13">
            <a:extLst>
              <a:ext uri="{FF2B5EF4-FFF2-40B4-BE49-F238E27FC236}">
                <a16:creationId xmlns:a16="http://schemas.microsoft.com/office/drawing/2014/main" id="{574F0C47-7C03-A142-B41D-173F2B9EE952}"/>
              </a:ext>
            </a:extLst>
          </p:cNvPr>
          <p:cNvSpPr txBox="1"/>
          <p:nvPr/>
        </p:nvSpPr>
        <p:spPr>
          <a:xfrm>
            <a:off x="5834299" y="144575"/>
            <a:ext cx="4816896" cy="461665"/>
          </a:xfrm>
          <a:prstGeom prst="rect">
            <a:avLst/>
          </a:prstGeom>
          <a:noFill/>
        </p:spPr>
        <p:txBody>
          <a:bodyPr wrap="none" rtlCol="0">
            <a:spAutoFit/>
          </a:bodyPr>
          <a:lstStyle/>
          <a:p>
            <a:r>
              <a:rPr lang="zh-CN" altLang="en-US" sz="2400" b="1" dirty="0"/>
              <a:t> </a:t>
            </a:r>
            <a:r>
              <a:rPr lang="en-US" altLang="zh-CN" sz="2400" b="1" dirty="0"/>
              <a:t>E</a:t>
            </a:r>
            <a:r>
              <a:rPr lang="en-US" sz="2400" b="1" dirty="0"/>
              <a:t>ncoded the data into </a:t>
            </a:r>
            <a:r>
              <a:rPr lang="en-US" altLang="zh-CN" sz="2400" b="1" dirty="0"/>
              <a:t>2</a:t>
            </a:r>
            <a:r>
              <a:rPr lang="en-US" sz="2400" b="1" dirty="0"/>
              <a:t> dimensions</a:t>
            </a:r>
          </a:p>
        </p:txBody>
      </p:sp>
    </p:spTree>
    <p:extLst>
      <p:ext uri="{BB962C8B-B14F-4D97-AF65-F5344CB8AC3E}">
        <p14:creationId xmlns:p14="http://schemas.microsoft.com/office/powerpoint/2010/main" val="4246245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00904FD-E3E5-C049-A38D-EC29AAA5D2D0}"/>
              </a:ext>
            </a:extLst>
          </p:cNvPr>
          <p:cNvSpPr>
            <a:spLocks noGrp="1"/>
          </p:cNvSpPr>
          <p:nvPr>
            <p:ph type="title"/>
          </p:nvPr>
        </p:nvSpPr>
        <p:spPr>
          <a:xfrm>
            <a:off x="966952" y="1204108"/>
            <a:ext cx="2669406" cy="1781175"/>
          </a:xfrm>
        </p:spPr>
        <p:txBody>
          <a:bodyPr>
            <a:normAutofit/>
          </a:bodyPr>
          <a:lstStyle/>
          <a:p>
            <a:r>
              <a:rPr lang="en-US" altLang="zh-CN" sz="3200">
                <a:solidFill>
                  <a:srgbClr val="FFFFFF"/>
                </a:solidFill>
              </a:rPr>
              <a:t>Structure</a:t>
            </a:r>
            <a:r>
              <a:rPr lang="zh-CN" altLang="en-US" sz="3200">
                <a:solidFill>
                  <a:srgbClr val="FFFFFF"/>
                </a:solidFill>
              </a:rPr>
              <a:t> </a:t>
            </a:r>
            <a:r>
              <a:rPr lang="en-US" altLang="zh-CN" sz="3200">
                <a:solidFill>
                  <a:srgbClr val="FFFFFF"/>
                </a:solidFill>
              </a:rPr>
              <a:t>of</a:t>
            </a:r>
            <a:r>
              <a:rPr lang="zh-CN" altLang="en-US" sz="3200">
                <a:solidFill>
                  <a:srgbClr val="FFFFFF"/>
                </a:solidFill>
              </a:rPr>
              <a:t> </a:t>
            </a:r>
            <a:r>
              <a:rPr lang="en-US" altLang="zh-CN" sz="3200">
                <a:solidFill>
                  <a:srgbClr val="FFFFFF"/>
                </a:solidFill>
              </a:rPr>
              <a:t>autoencoder</a:t>
            </a:r>
            <a:endParaRPr lang="en-US" sz="3200">
              <a:solidFill>
                <a:srgbClr val="FFFFFF"/>
              </a:solidFill>
            </a:endParaRPr>
          </a:p>
        </p:txBody>
      </p:sp>
      <p:pic>
        <p:nvPicPr>
          <p:cNvPr id="6" name="Content Placeholder 5">
            <a:extLst>
              <a:ext uri="{FF2B5EF4-FFF2-40B4-BE49-F238E27FC236}">
                <a16:creationId xmlns:a16="http://schemas.microsoft.com/office/drawing/2014/main" id="{A2040942-6B3B-FF45-817C-C805890E25D2}"/>
              </a:ext>
            </a:extLst>
          </p:cNvPr>
          <p:cNvPicPr>
            <a:picLocks noGrp="1" noChangeAspect="1"/>
          </p:cNvPicPr>
          <p:nvPr>
            <p:ph idx="1"/>
          </p:nvPr>
        </p:nvPicPr>
        <p:blipFill>
          <a:blip r:embed="rId2"/>
          <a:stretch>
            <a:fillRect/>
          </a:stretch>
        </p:blipFill>
        <p:spPr>
          <a:xfrm>
            <a:off x="966788" y="3578154"/>
            <a:ext cx="2670175" cy="1979755"/>
          </a:xfrm>
        </p:spPr>
      </p:pic>
      <p:sp>
        <p:nvSpPr>
          <p:cNvPr id="8" name="TextBox 7">
            <a:extLst>
              <a:ext uri="{FF2B5EF4-FFF2-40B4-BE49-F238E27FC236}">
                <a16:creationId xmlns:a16="http://schemas.microsoft.com/office/drawing/2014/main" id="{C90D11E1-712A-0E41-9C14-4D93CACA1557}"/>
              </a:ext>
            </a:extLst>
          </p:cNvPr>
          <p:cNvSpPr txBox="1"/>
          <p:nvPr/>
        </p:nvSpPr>
        <p:spPr>
          <a:xfrm>
            <a:off x="5445116" y="318291"/>
            <a:ext cx="5238485" cy="477054"/>
          </a:xfrm>
          <a:prstGeom prst="rect">
            <a:avLst/>
          </a:prstGeom>
          <a:noFill/>
        </p:spPr>
        <p:txBody>
          <a:bodyPr wrap="none" rtlCol="0">
            <a:spAutoFit/>
          </a:bodyPr>
          <a:lstStyle/>
          <a:p>
            <a:pPr marL="285750" indent="-285750">
              <a:buFont typeface="Arial" panose="020B0604020202020204" pitchFamily="34" charset="0"/>
              <a:buChar char="•"/>
            </a:pPr>
            <a:r>
              <a:rPr lang="en-US" altLang="zh-CN" sz="2500" dirty="0"/>
              <a:t>Encoder:</a:t>
            </a:r>
            <a:r>
              <a:rPr lang="zh-CN" altLang="en-US" sz="2500" dirty="0"/>
              <a:t>  </a:t>
            </a:r>
            <a:r>
              <a:rPr lang="en-US" altLang="zh-CN" sz="2500" dirty="0"/>
              <a:t>7</a:t>
            </a:r>
            <a:r>
              <a:rPr lang="zh-CN" altLang="en-US" sz="2500" dirty="0"/>
              <a:t> </a:t>
            </a:r>
            <a:r>
              <a:rPr lang="en-US" altLang="zh-CN" sz="2500" dirty="0"/>
              <a:t>layers</a:t>
            </a:r>
            <a:r>
              <a:rPr lang="zh-CN" altLang="en-US" sz="2500" dirty="0"/>
              <a:t> </a:t>
            </a:r>
            <a:r>
              <a:rPr lang="en-US" altLang="zh-CN" sz="2500" dirty="0"/>
              <a:t>of</a:t>
            </a:r>
            <a:r>
              <a:rPr lang="zh-CN" altLang="en-US" sz="2500" dirty="0"/>
              <a:t> </a:t>
            </a:r>
            <a:r>
              <a:rPr lang="en-US" altLang="zh-CN" sz="2500" dirty="0"/>
              <a:t>Neural</a:t>
            </a:r>
            <a:r>
              <a:rPr lang="zh-CN" altLang="en-US" sz="2500" dirty="0"/>
              <a:t> </a:t>
            </a:r>
            <a:r>
              <a:rPr lang="en-US" altLang="zh-CN" sz="2500" dirty="0"/>
              <a:t>Network</a:t>
            </a:r>
            <a:endParaRPr lang="en-US" sz="2500" dirty="0"/>
          </a:p>
        </p:txBody>
      </p:sp>
      <p:pic>
        <p:nvPicPr>
          <p:cNvPr id="14" name="Picture 13">
            <a:extLst>
              <a:ext uri="{FF2B5EF4-FFF2-40B4-BE49-F238E27FC236}">
                <a16:creationId xmlns:a16="http://schemas.microsoft.com/office/drawing/2014/main" id="{4E5B28A5-B734-AB4C-8251-F7F9A24DD433}"/>
              </a:ext>
            </a:extLst>
          </p:cNvPr>
          <p:cNvPicPr>
            <a:picLocks noChangeAspect="1"/>
          </p:cNvPicPr>
          <p:nvPr/>
        </p:nvPicPr>
        <p:blipFill>
          <a:blip r:embed="rId3"/>
          <a:stretch>
            <a:fillRect/>
          </a:stretch>
        </p:blipFill>
        <p:spPr>
          <a:xfrm>
            <a:off x="5445116" y="952500"/>
            <a:ext cx="4757254" cy="2200314"/>
          </a:xfrm>
          <a:prstGeom prst="rect">
            <a:avLst/>
          </a:prstGeom>
        </p:spPr>
      </p:pic>
      <p:sp>
        <p:nvSpPr>
          <p:cNvPr id="15" name="TextBox 14">
            <a:extLst>
              <a:ext uri="{FF2B5EF4-FFF2-40B4-BE49-F238E27FC236}">
                <a16:creationId xmlns:a16="http://schemas.microsoft.com/office/drawing/2014/main" id="{59441778-F3B8-CA47-8CEB-9CF7C778D2A8}"/>
              </a:ext>
            </a:extLst>
          </p:cNvPr>
          <p:cNvSpPr txBox="1"/>
          <p:nvPr/>
        </p:nvSpPr>
        <p:spPr>
          <a:xfrm>
            <a:off x="5445116" y="3544098"/>
            <a:ext cx="5198411" cy="477054"/>
          </a:xfrm>
          <a:prstGeom prst="rect">
            <a:avLst/>
          </a:prstGeom>
          <a:noFill/>
        </p:spPr>
        <p:txBody>
          <a:bodyPr wrap="none" rtlCol="0">
            <a:spAutoFit/>
          </a:bodyPr>
          <a:lstStyle/>
          <a:p>
            <a:pPr marL="285750" indent="-285750">
              <a:buFont typeface="Arial" panose="020B0604020202020204" pitchFamily="34" charset="0"/>
              <a:buChar char="•"/>
            </a:pPr>
            <a:r>
              <a:rPr lang="en-US" altLang="zh-CN" sz="2500" dirty="0"/>
              <a:t>Decoder:</a:t>
            </a:r>
            <a:r>
              <a:rPr lang="zh-CN" altLang="en-US" sz="2500" dirty="0"/>
              <a:t> </a:t>
            </a:r>
            <a:r>
              <a:rPr lang="en-US" altLang="zh-CN" sz="2500" dirty="0"/>
              <a:t>7</a:t>
            </a:r>
            <a:r>
              <a:rPr lang="zh-CN" altLang="en-US" sz="2500" dirty="0"/>
              <a:t> </a:t>
            </a:r>
            <a:r>
              <a:rPr lang="en-US" altLang="zh-CN" sz="2500" dirty="0"/>
              <a:t>layers</a:t>
            </a:r>
            <a:r>
              <a:rPr lang="zh-CN" altLang="en-US" sz="2500" dirty="0"/>
              <a:t> </a:t>
            </a:r>
            <a:r>
              <a:rPr lang="en-US" altLang="zh-CN" sz="2500" dirty="0"/>
              <a:t>of</a:t>
            </a:r>
            <a:r>
              <a:rPr lang="zh-CN" altLang="en-US" sz="2500" dirty="0"/>
              <a:t> </a:t>
            </a:r>
            <a:r>
              <a:rPr lang="en-US" altLang="zh-CN" sz="2500" dirty="0"/>
              <a:t>Neural</a:t>
            </a:r>
            <a:r>
              <a:rPr lang="zh-CN" altLang="en-US" sz="2500" dirty="0"/>
              <a:t> </a:t>
            </a:r>
            <a:r>
              <a:rPr lang="en-US" altLang="zh-CN" sz="2500" dirty="0"/>
              <a:t>Network</a:t>
            </a:r>
            <a:endParaRPr lang="en-US" sz="2500" dirty="0"/>
          </a:p>
        </p:txBody>
      </p:sp>
      <p:pic>
        <p:nvPicPr>
          <p:cNvPr id="17" name="Picture 16">
            <a:extLst>
              <a:ext uri="{FF2B5EF4-FFF2-40B4-BE49-F238E27FC236}">
                <a16:creationId xmlns:a16="http://schemas.microsoft.com/office/drawing/2014/main" id="{654D667E-A36D-BF45-9D23-DE6B302DCCED}"/>
              </a:ext>
            </a:extLst>
          </p:cNvPr>
          <p:cNvPicPr>
            <a:picLocks noChangeAspect="1"/>
          </p:cNvPicPr>
          <p:nvPr/>
        </p:nvPicPr>
        <p:blipFill>
          <a:blip r:embed="rId4"/>
          <a:stretch>
            <a:fillRect/>
          </a:stretch>
        </p:blipFill>
        <p:spPr>
          <a:xfrm>
            <a:off x="5445116" y="4058224"/>
            <a:ext cx="4757254" cy="2402447"/>
          </a:xfrm>
          <a:prstGeom prst="rect">
            <a:avLst/>
          </a:prstGeom>
        </p:spPr>
      </p:pic>
    </p:spTree>
    <p:extLst>
      <p:ext uri="{BB962C8B-B14F-4D97-AF65-F5344CB8AC3E}">
        <p14:creationId xmlns:p14="http://schemas.microsoft.com/office/powerpoint/2010/main" val="2898666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8110A5-3C3F-0448-8040-DCF9D97CC0C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altLang="zh-CN" sz="2600" kern="1200" dirty="0">
                <a:solidFill>
                  <a:srgbClr val="FFFFFF"/>
                </a:solidFill>
                <a:latin typeface="+mj-lt"/>
                <a:ea typeface="+mj-ea"/>
                <a:cs typeface="+mj-cs"/>
              </a:rPr>
              <a:t>Use</a:t>
            </a:r>
            <a:r>
              <a:rPr lang="zh-CN" altLang="en-US" sz="2600" kern="1200" dirty="0">
                <a:solidFill>
                  <a:srgbClr val="FFFFFF"/>
                </a:solidFill>
                <a:latin typeface="+mj-lt"/>
                <a:ea typeface="+mj-ea"/>
                <a:cs typeface="+mj-cs"/>
              </a:rPr>
              <a:t> </a:t>
            </a:r>
            <a:r>
              <a:rPr lang="en-US" altLang="zh-CN" sz="2600" kern="1200" dirty="0">
                <a:solidFill>
                  <a:srgbClr val="FFFFFF"/>
                </a:solidFill>
                <a:latin typeface="+mj-lt"/>
                <a:ea typeface="+mj-ea"/>
                <a:cs typeface="+mj-cs"/>
              </a:rPr>
              <a:t>TensorFlow</a:t>
            </a:r>
            <a:br>
              <a:rPr lang="en-US" altLang="zh-CN" sz="2600" kern="1200" dirty="0">
                <a:solidFill>
                  <a:srgbClr val="FFFFFF"/>
                </a:solidFill>
                <a:latin typeface="+mj-lt"/>
                <a:ea typeface="+mj-ea"/>
                <a:cs typeface="+mj-cs"/>
              </a:rPr>
            </a:br>
            <a:r>
              <a:rPr lang="en-US" altLang="zh-CN" sz="2600" kern="1200" dirty="0">
                <a:solidFill>
                  <a:srgbClr val="FFFFFF"/>
                </a:solidFill>
                <a:latin typeface="+mj-lt"/>
                <a:ea typeface="+mj-ea"/>
                <a:cs typeface="+mj-cs"/>
              </a:rPr>
              <a:t>Code</a:t>
            </a:r>
            <a:r>
              <a:rPr lang="zh-CN" altLang="en-US" sz="2600" kern="1200" dirty="0">
                <a:solidFill>
                  <a:srgbClr val="FFFFFF"/>
                </a:solidFill>
                <a:latin typeface="+mj-lt"/>
                <a:ea typeface="+mj-ea"/>
                <a:cs typeface="+mj-cs"/>
              </a:rPr>
              <a:t> </a:t>
            </a:r>
            <a:r>
              <a:rPr lang="en-US" altLang="zh-CN" sz="2600" kern="1200" dirty="0">
                <a:solidFill>
                  <a:srgbClr val="FFFFFF"/>
                </a:solidFill>
                <a:latin typeface="+mj-lt"/>
                <a:ea typeface="+mj-ea"/>
                <a:cs typeface="+mj-cs"/>
              </a:rPr>
              <a:t>walkthrough</a:t>
            </a:r>
            <a:endParaRPr lang="en-US" sz="2600" kern="1200" dirty="0">
              <a:solidFill>
                <a:srgbClr val="FFFFFF"/>
              </a:solidFill>
              <a:latin typeface="+mj-lt"/>
              <a:ea typeface="+mj-ea"/>
              <a:cs typeface="+mj-cs"/>
            </a:endParaRPr>
          </a:p>
        </p:txBody>
      </p:sp>
      <p:pic>
        <p:nvPicPr>
          <p:cNvPr id="5" name="Content Placeholder 4">
            <a:extLst>
              <a:ext uri="{FF2B5EF4-FFF2-40B4-BE49-F238E27FC236}">
                <a16:creationId xmlns:a16="http://schemas.microsoft.com/office/drawing/2014/main" id="{198C2C5A-189F-F445-9EE3-9B4A68B161C0}"/>
              </a:ext>
            </a:extLst>
          </p:cNvPr>
          <p:cNvPicPr>
            <a:picLocks noGrp="1" noChangeAspect="1"/>
          </p:cNvPicPr>
          <p:nvPr>
            <p:ph idx="1"/>
          </p:nvPr>
        </p:nvPicPr>
        <p:blipFill>
          <a:blip r:embed="rId3"/>
          <a:stretch>
            <a:fillRect/>
          </a:stretch>
        </p:blipFill>
        <p:spPr>
          <a:xfrm>
            <a:off x="4038600" y="983318"/>
            <a:ext cx="7188199" cy="4887975"/>
          </a:xfrm>
          <a:prstGeom prst="rect">
            <a:avLst/>
          </a:prstGeom>
        </p:spPr>
      </p:pic>
    </p:spTree>
    <p:extLst>
      <p:ext uri="{BB962C8B-B14F-4D97-AF65-F5344CB8AC3E}">
        <p14:creationId xmlns:p14="http://schemas.microsoft.com/office/powerpoint/2010/main" val="7023626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799</Words>
  <Application>Microsoft Macintosh PowerPoint</Application>
  <PresentationFormat>Widescreen</PresentationFormat>
  <Paragraphs>88</Paragraphs>
  <Slides>18</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等线</vt:lpstr>
      <vt:lpstr>等线 Light</vt:lpstr>
      <vt:lpstr>Arial</vt:lpstr>
      <vt:lpstr>Calibri</vt:lpstr>
      <vt:lpstr>Calibri Light</vt:lpstr>
      <vt:lpstr>Office Theme</vt:lpstr>
      <vt:lpstr>LMI Data Synthesis Competition</vt:lpstr>
      <vt:lpstr>Outline </vt:lpstr>
      <vt:lpstr>Exploratory Data Analysis</vt:lpstr>
      <vt:lpstr>PowerPoint Presentation</vt:lpstr>
      <vt:lpstr>Data Preprocessing</vt:lpstr>
      <vt:lpstr>Scatterplots for numerical features after imputation</vt:lpstr>
      <vt:lpstr>Data synthesis: Autoencoder!</vt:lpstr>
      <vt:lpstr>Structure of autoencoder</vt:lpstr>
      <vt:lpstr>Use TensorFlow Code walkthrough</vt:lpstr>
      <vt:lpstr>Evaluate the Autoencode performane</vt:lpstr>
      <vt:lpstr>Use Decoder to synthesize new data</vt:lpstr>
      <vt:lpstr>Model Building: Linear regression </vt:lpstr>
      <vt:lpstr>Linear Regression</vt:lpstr>
      <vt:lpstr>Model Building: XgBoost by H2O</vt:lpstr>
      <vt:lpstr>Output on training and testing</vt:lpstr>
      <vt:lpstr>Quick Demo and Code Walkthrough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LMI Data Synthesis Competition</dc:title>
  <dc:creator>Zhang, Xinyu</dc:creator>
  <cp:lastModifiedBy>Zhang, Xinyu</cp:lastModifiedBy>
  <cp:revision>1</cp:revision>
  <dcterms:created xsi:type="dcterms:W3CDTF">2018-10-31T17:12:42Z</dcterms:created>
  <dcterms:modified xsi:type="dcterms:W3CDTF">2018-10-31T17:14:07Z</dcterms:modified>
</cp:coreProperties>
</file>